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48" r:id="rId1"/>
  </p:sldMasterIdLst>
  <p:notesMasterIdLst>
    <p:notesMasterId r:id="rId67"/>
  </p:notesMasterIdLst>
  <p:handoutMasterIdLst>
    <p:handoutMasterId r:id="rId68"/>
  </p:handoutMasterIdLst>
  <p:sldIdLst>
    <p:sldId id="310" r:id="rId2"/>
    <p:sldId id="309" r:id="rId3"/>
    <p:sldId id="313" r:id="rId4"/>
    <p:sldId id="317" r:id="rId5"/>
    <p:sldId id="311" r:id="rId6"/>
    <p:sldId id="312" r:id="rId7"/>
    <p:sldId id="319" r:id="rId8"/>
    <p:sldId id="334" r:id="rId9"/>
    <p:sldId id="373" r:id="rId10"/>
    <p:sldId id="457" r:id="rId11"/>
    <p:sldId id="375" r:id="rId12"/>
    <p:sldId id="453" r:id="rId13"/>
    <p:sldId id="452" r:id="rId14"/>
    <p:sldId id="451" r:id="rId15"/>
    <p:sldId id="323" r:id="rId16"/>
    <p:sldId id="391" r:id="rId17"/>
    <p:sldId id="355" r:id="rId18"/>
    <p:sldId id="360" r:id="rId19"/>
    <p:sldId id="449" r:id="rId20"/>
    <p:sldId id="402" r:id="rId21"/>
    <p:sldId id="396" r:id="rId22"/>
    <p:sldId id="400" r:id="rId23"/>
    <p:sldId id="403" r:id="rId24"/>
    <p:sldId id="404" r:id="rId25"/>
    <p:sldId id="456" r:id="rId26"/>
    <p:sldId id="442" r:id="rId27"/>
    <p:sldId id="406" r:id="rId28"/>
    <p:sldId id="443" r:id="rId29"/>
    <p:sldId id="408" r:id="rId30"/>
    <p:sldId id="410" r:id="rId31"/>
    <p:sldId id="411" r:id="rId32"/>
    <p:sldId id="412" r:id="rId33"/>
    <p:sldId id="413" r:id="rId34"/>
    <p:sldId id="441" r:id="rId35"/>
    <p:sldId id="415" r:id="rId36"/>
    <p:sldId id="416" r:id="rId37"/>
    <p:sldId id="454" r:id="rId38"/>
    <p:sldId id="445" r:id="rId39"/>
    <p:sldId id="418" r:id="rId40"/>
    <p:sldId id="447" r:id="rId41"/>
    <p:sldId id="420" r:id="rId42"/>
    <p:sldId id="424" r:id="rId43"/>
    <p:sldId id="421" r:id="rId44"/>
    <p:sldId id="422" r:id="rId45"/>
    <p:sldId id="425" r:id="rId46"/>
    <p:sldId id="427" r:id="rId47"/>
    <p:sldId id="428" r:id="rId48"/>
    <p:sldId id="429" r:id="rId49"/>
    <p:sldId id="430" r:id="rId50"/>
    <p:sldId id="431" r:id="rId51"/>
    <p:sldId id="432" r:id="rId52"/>
    <p:sldId id="344" r:id="rId53"/>
    <p:sldId id="357" r:id="rId54"/>
    <p:sldId id="433" r:id="rId55"/>
    <p:sldId id="383" r:id="rId56"/>
    <p:sldId id="382" r:id="rId57"/>
    <p:sldId id="434" r:id="rId58"/>
    <p:sldId id="435" r:id="rId59"/>
    <p:sldId id="436" r:id="rId60"/>
    <p:sldId id="437" r:id="rId61"/>
    <p:sldId id="438" r:id="rId62"/>
    <p:sldId id="439" r:id="rId63"/>
    <p:sldId id="458" r:id="rId64"/>
    <p:sldId id="460" r:id="rId65"/>
    <p:sldId id="351" r:id="rId66"/>
  </p:sldIdLst>
  <p:sldSz cx="12192000" cy="6858000"/>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5" roundtripDataSignature="AMtx7mipeka04UwFbWz7MHsn0v9OV+SYT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藤井詩帆"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76BC9"/>
    <a:srgbClr val="171C61"/>
    <a:srgbClr val="F1E70D"/>
    <a:srgbClr val="F7F16E"/>
    <a:srgbClr val="41457E"/>
    <a:srgbClr val="4868AD"/>
    <a:srgbClr val="FFFFFF"/>
    <a:srgbClr val="9AA6DF"/>
    <a:srgbClr val="7477A0"/>
    <a:srgbClr val="7989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57" autoAdjust="0"/>
    <p:restoredTop sz="94660"/>
  </p:normalViewPr>
  <p:slideViewPr>
    <p:cSldViewPr snapToGrid="0">
      <p:cViewPr varScale="1">
        <p:scale>
          <a:sx n="108" d="100"/>
          <a:sy n="108" d="100"/>
        </p:scale>
        <p:origin x="1032" y="96"/>
      </p:cViewPr>
      <p:guideLst/>
    </p:cSldViewPr>
  </p:slideViewPr>
  <p:notesTextViewPr>
    <p:cViewPr>
      <p:scale>
        <a:sx n="1" d="1"/>
        <a:sy n="1" d="1"/>
      </p:scale>
      <p:origin x="0" y="0"/>
    </p:cViewPr>
  </p:notesTextViewPr>
  <p:notesViewPr>
    <p:cSldViewPr snapToGrid="0">
      <p:cViewPr varScale="1">
        <p:scale>
          <a:sx n="80" d="100"/>
          <a:sy n="80" d="100"/>
        </p:scale>
        <p:origin x="3156"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0CFAFCB-1258-BADF-2170-250DD71A7158}"/>
              </a:ext>
            </a:extLst>
          </p:cNvPr>
          <p:cNvSpPr>
            <a:spLocks noGrp="1"/>
          </p:cNvSpPr>
          <p:nvPr>
            <p:ph type="hdr" sz="quarter"/>
          </p:nvPr>
        </p:nvSpPr>
        <p:spPr>
          <a:xfrm>
            <a:off x="1" y="0"/>
            <a:ext cx="3078924" cy="513284"/>
          </a:xfrm>
          <a:prstGeom prst="rect">
            <a:avLst/>
          </a:prstGeom>
        </p:spPr>
        <p:txBody>
          <a:bodyPr vert="horz" lIns="94677" tIns="47338" rIns="94677" bIns="47338"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C93515F-D9E8-CAD2-0667-AE5D8AEB3CF6}"/>
              </a:ext>
            </a:extLst>
          </p:cNvPr>
          <p:cNvSpPr>
            <a:spLocks noGrp="1"/>
          </p:cNvSpPr>
          <p:nvPr>
            <p:ph type="dt" sz="quarter" idx="1"/>
          </p:nvPr>
        </p:nvSpPr>
        <p:spPr>
          <a:xfrm>
            <a:off x="4023482" y="0"/>
            <a:ext cx="3078924" cy="513284"/>
          </a:xfrm>
          <a:prstGeom prst="rect">
            <a:avLst/>
          </a:prstGeom>
        </p:spPr>
        <p:txBody>
          <a:bodyPr vert="horz" lIns="94677" tIns="47338" rIns="94677" bIns="47338" rtlCol="0"/>
          <a:lstStyle>
            <a:lvl1pPr algn="r">
              <a:defRPr sz="1200"/>
            </a:lvl1pPr>
          </a:lstStyle>
          <a:p>
            <a:fld id="{D51DD991-009B-4779-8729-ECD44FAA8FA5}" type="datetimeFigureOut">
              <a:rPr kumimoji="1" lang="ja-JP" altLang="en-US" smtClean="0"/>
              <a:t>2023/10/23</a:t>
            </a:fld>
            <a:endParaRPr kumimoji="1" lang="ja-JP" altLang="en-US"/>
          </a:p>
        </p:txBody>
      </p:sp>
      <p:sp>
        <p:nvSpPr>
          <p:cNvPr id="4" name="フッター プレースホルダー 3">
            <a:extLst>
              <a:ext uri="{FF2B5EF4-FFF2-40B4-BE49-F238E27FC236}">
                <a16:creationId xmlns:a16="http://schemas.microsoft.com/office/drawing/2014/main" id="{2CAE439E-9821-1B4C-4496-F0A7403A38D3}"/>
              </a:ext>
            </a:extLst>
          </p:cNvPr>
          <p:cNvSpPr>
            <a:spLocks noGrp="1"/>
          </p:cNvSpPr>
          <p:nvPr>
            <p:ph type="ftr" sz="quarter" idx="2"/>
          </p:nvPr>
        </p:nvSpPr>
        <p:spPr>
          <a:xfrm>
            <a:off x="1" y="9721330"/>
            <a:ext cx="3078924" cy="513284"/>
          </a:xfrm>
          <a:prstGeom prst="rect">
            <a:avLst/>
          </a:prstGeom>
        </p:spPr>
        <p:txBody>
          <a:bodyPr vert="horz" lIns="94677" tIns="47338" rIns="94677" bIns="47338"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335CB8FE-A00C-D374-AE72-FC4D72591E49}"/>
              </a:ext>
            </a:extLst>
          </p:cNvPr>
          <p:cNvSpPr>
            <a:spLocks noGrp="1"/>
          </p:cNvSpPr>
          <p:nvPr>
            <p:ph type="sldNum" sz="quarter" idx="3"/>
          </p:nvPr>
        </p:nvSpPr>
        <p:spPr>
          <a:xfrm>
            <a:off x="4023482" y="9721330"/>
            <a:ext cx="3078924" cy="513284"/>
          </a:xfrm>
          <a:prstGeom prst="rect">
            <a:avLst/>
          </a:prstGeom>
        </p:spPr>
        <p:txBody>
          <a:bodyPr vert="horz" lIns="94677" tIns="47338" rIns="94677" bIns="47338" rtlCol="0" anchor="b"/>
          <a:lstStyle>
            <a:lvl1pPr algn="r">
              <a:defRPr sz="1200"/>
            </a:lvl1pPr>
          </a:lstStyle>
          <a:p>
            <a:fld id="{42ABB91A-FBB6-4CC8-8FD8-84333CED1A57}" type="slidenum">
              <a:rPr kumimoji="1" lang="ja-JP" altLang="en-US" smtClean="0"/>
              <a:t>‹#›</a:t>
            </a:fld>
            <a:endParaRPr kumimoji="1" lang="ja-JP" altLang="en-US"/>
          </a:p>
        </p:txBody>
      </p:sp>
    </p:spTree>
    <p:extLst>
      <p:ext uri="{BB962C8B-B14F-4D97-AF65-F5344CB8AC3E}">
        <p14:creationId xmlns:p14="http://schemas.microsoft.com/office/powerpoint/2010/main" val="2686531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1"/>
            <a:ext cx="3078427" cy="513508"/>
          </a:xfrm>
          <a:prstGeom prst="rect">
            <a:avLst/>
          </a:prstGeom>
          <a:noFill/>
          <a:ln>
            <a:noFill/>
          </a:ln>
        </p:spPr>
        <p:txBody>
          <a:bodyPr spcFirstLastPara="1" wrap="square" lIns="95490" tIns="47732" rIns="95490" bIns="47732"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992" y="1"/>
            <a:ext cx="3078427" cy="513508"/>
          </a:xfrm>
          <a:prstGeom prst="rect">
            <a:avLst/>
          </a:prstGeom>
          <a:noFill/>
          <a:ln>
            <a:noFill/>
          </a:ln>
        </p:spPr>
        <p:txBody>
          <a:bodyPr spcFirstLastPara="1" wrap="square" lIns="95490" tIns="47732" rIns="95490" bIns="47732"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82600" y="1279525"/>
            <a:ext cx="6138863" cy="3452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408"/>
            <a:ext cx="5683250" cy="4029880"/>
          </a:xfrm>
          <a:prstGeom prst="rect">
            <a:avLst/>
          </a:prstGeom>
          <a:noFill/>
          <a:ln>
            <a:noFill/>
          </a:ln>
        </p:spPr>
        <p:txBody>
          <a:bodyPr spcFirstLastPara="1" wrap="square" lIns="95490" tIns="47732" rIns="95490" bIns="47732"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9721107"/>
            <a:ext cx="3078427" cy="513507"/>
          </a:xfrm>
          <a:prstGeom prst="rect">
            <a:avLst/>
          </a:prstGeom>
          <a:noFill/>
          <a:ln>
            <a:noFill/>
          </a:ln>
        </p:spPr>
        <p:txBody>
          <a:bodyPr spcFirstLastPara="1" wrap="square" lIns="95490" tIns="47732" rIns="95490" bIns="47732"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992" y="9721107"/>
            <a:ext cx="3078427" cy="513507"/>
          </a:xfrm>
          <a:prstGeom prst="rect">
            <a:avLst/>
          </a:prstGeom>
          <a:noFill/>
          <a:ln>
            <a:noFill/>
          </a:ln>
        </p:spPr>
        <p:txBody>
          <a:bodyPr spcFirstLastPara="1" wrap="square" lIns="95490" tIns="47732" rIns="95490" bIns="47732" anchor="b" anchorCtr="0">
            <a:noAutofit/>
          </a:bodyPr>
          <a:lstStyle/>
          <a:p>
            <a:pPr algn="r">
              <a:buSzPts val="1200"/>
            </a:pPr>
            <a:fld id="{00000000-1234-1234-1234-123412341234}" type="slidenum">
              <a:rPr lang="en-US" altLang="ja-JP"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200">
                <a:solidFill>
                  <a:schemeClr val="dk1"/>
                </a:solidFill>
                <a:latin typeface="Calibri"/>
                <a:ea typeface="Calibri"/>
                <a:cs typeface="Calibri"/>
                <a:sym typeface="Calibri"/>
              </a:rPr>
              <a:pPr algn="r">
                <a:buSzPts val="1200"/>
              </a:pPr>
              <a:t>7</a:t>
            </a:fld>
            <a:endParaRPr lang="ja-JP" alt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137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200">
                <a:solidFill>
                  <a:schemeClr val="dk1"/>
                </a:solidFill>
                <a:latin typeface="Calibri"/>
                <a:ea typeface="Calibri"/>
                <a:cs typeface="Calibri"/>
                <a:sym typeface="Calibri"/>
              </a:rPr>
              <a:pPr algn="r">
                <a:buSzPts val="1200"/>
              </a:pPr>
              <a:t>17</a:t>
            </a:fld>
            <a:endParaRPr lang="ja-JP" alt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0143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200" smtClean="0">
                <a:solidFill>
                  <a:schemeClr val="dk1"/>
                </a:solidFill>
                <a:latin typeface="Calibri"/>
                <a:ea typeface="Calibri"/>
                <a:cs typeface="Calibri"/>
                <a:sym typeface="Calibri"/>
              </a:rPr>
              <a:pPr algn="r">
                <a:buSzPts val="1200"/>
              </a:pP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0408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200">
                <a:solidFill>
                  <a:schemeClr val="dk1"/>
                </a:solidFill>
                <a:latin typeface="Calibri"/>
                <a:ea typeface="Calibri"/>
                <a:cs typeface="Calibri"/>
                <a:sym typeface="Calibri"/>
              </a:rPr>
              <a:pPr algn="r">
                <a:buSzPts val="1200"/>
              </a:pPr>
              <a:t>55</a:t>
            </a:fld>
            <a:endParaRPr lang="ja-JP" alt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138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userDrawn="1">
  <p:cSld name="タイトルとコンテンツ">
    <p:bg>
      <p:bgPr>
        <a:solidFill>
          <a:schemeClr val="bg1"/>
        </a:solidFill>
        <a:effectLst/>
      </p:bgPr>
    </p:bg>
    <p:spTree>
      <p:nvGrpSpPr>
        <p:cNvPr id="1" name="Shape 16"/>
        <p:cNvGrpSpPr/>
        <p:nvPr/>
      </p:nvGrpSpPr>
      <p:grpSpPr>
        <a:xfrm>
          <a:off x="0" y="0"/>
          <a:ext cx="0" cy="0"/>
          <a:chOff x="0" y="0"/>
          <a:chExt cx="0" cy="0"/>
        </a:xfrm>
      </p:grpSpPr>
      <p:sp>
        <p:nvSpPr>
          <p:cNvPr id="17" name="Google Shape;17;p12"/>
          <p:cNvSpPr/>
          <p:nvPr/>
        </p:nvSpPr>
        <p:spPr>
          <a:xfrm>
            <a:off x="11193697" y="6461099"/>
            <a:ext cx="720000" cy="180000"/>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altLang="ja-JP" sz="900" b="1" i="0" u="none" strike="noStrike" cap="none">
                <a:solidFill>
                  <a:schemeClr val="tx1"/>
                </a:solidFill>
                <a:latin typeface="Arial"/>
                <a:ea typeface="Arial"/>
                <a:cs typeface="Arial"/>
                <a:sym typeface="Arial"/>
              </a:rPr>
              <a:pPr marL="0" marR="0" lvl="0" indent="0" algn="ctr" rtl="0">
                <a:lnSpc>
                  <a:spcPct val="100000"/>
                </a:lnSpc>
                <a:spcBef>
                  <a:spcPts val="0"/>
                </a:spcBef>
                <a:spcAft>
                  <a:spcPts val="0"/>
                </a:spcAft>
                <a:buClr>
                  <a:srgbClr val="000000"/>
                </a:buClr>
                <a:buSzPts val="900"/>
                <a:buFont typeface="Arial"/>
                <a:buNone/>
              </a:pPr>
              <a:t>‹#›</a:t>
            </a:fld>
            <a:endParaRPr sz="900" b="1" i="0" u="none" strike="noStrike" cap="none" dirty="0">
              <a:solidFill>
                <a:schemeClr val="tx1"/>
              </a:solidFill>
              <a:latin typeface="Arial"/>
              <a:ea typeface="Arial"/>
              <a:cs typeface="Arial"/>
              <a:sym typeface="Arial"/>
            </a:endParaRPr>
          </a:p>
        </p:txBody>
      </p:sp>
      <p:sp>
        <p:nvSpPr>
          <p:cNvPr id="9" name="正方形/長方形 8">
            <a:extLst>
              <a:ext uri="{FF2B5EF4-FFF2-40B4-BE49-F238E27FC236}">
                <a16:creationId xmlns:a16="http://schemas.microsoft.com/office/drawing/2014/main" id="{5060CA3E-493C-3DE6-AB22-14AAE8226B2B}"/>
              </a:ext>
            </a:extLst>
          </p:cNvPr>
          <p:cNvSpPr/>
          <p:nvPr userDrawn="1"/>
        </p:nvSpPr>
        <p:spPr>
          <a:xfrm rot="16200000">
            <a:off x="-3297748" y="3299950"/>
            <a:ext cx="6876000" cy="276108"/>
          </a:xfrm>
          <a:prstGeom prst="rect">
            <a:avLst/>
          </a:prstGeom>
          <a:solidFill>
            <a:srgbClr val="171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 name="テキスト プレースホルダー 10">
            <a:extLst>
              <a:ext uri="{FF2B5EF4-FFF2-40B4-BE49-F238E27FC236}">
                <a16:creationId xmlns:a16="http://schemas.microsoft.com/office/drawing/2014/main" id="{19E42A3B-2B57-F7A4-5CEC-BE5C52159F8E}"/>
              </a:ext>
            </a:extLst>
          </p:cNvPr>
          <p:cNvSpPr>
            <a:spLocks noGrp="1"/>
          </p:cNvSpPr>
          <p:nvPr>
            <p:ph type="body" sz="quarter" idx="10" hasCustomPrompt="1"/>
          </p:nvPr>
        </p:nvSpPr>
        <p:spPr>
          <a:xfrm>
            <a:off x="936000" y="314325"/>
            <a:ext cx="10800000" cy="601392"/>
          </a:xfrm>
          <a:solidFill>
            <a:schemeClr val="bg1">
              <a:lumMod val="95000"/>
            </a:schemeClr>
          </a:solidFill>
          <a:ln w="25400">
            <a:noFill/>
          </a:ln>
        </p:spPr>
        <p:txBody>
          <a:bodyPr anchor="t"/>
          <a:lstStyle>
            <a:lvl1pPr marL="50799" indent="0">
              <a:buNone/>
              <a:defRPr b="1">
                <a:solidFill>
                  <a:srgbClr val="171C61"/>
                </a:solidFill>
                <a:latin typeface="HG丸ｺﾞｼｯｸM-PRO" panose="020F0600000000000000" pitchFamily="50" charset="-128"/>
                <a:ea typeface="HG丸ｺﾞｼｯｸM-PRO" panose="020F0600000000000000" pitchFamily="50" charset="-128"/>
              </a:defRPr>
            </a:lvl1pPr>
          </a:lstStyle>
          <a:p>
            <a:pPr lvl="0"/>
            <a:r>
              <a:rPr kumimoji="1" lang="ja-JP" altLang="en-US" dirty="0"/>
              <a:t>　 </a:t>
            </a:r>
            <a:endParaRPr kumimoji="1" lang="en-US" altLang="ja-JP" dirty="0"/>
          </a:p>
        </p:txBody>
      </p:sp>
      <p:sp>
        <p:nvSpPr>
          <p:cNvPr id="28" name="テキスト プレースホルダー 10">
            <a:extLst>
              <a:ext uri="{FF2B5EF4-FFF2-40B4-BE49-F238E27FC236}">
                <a16:creationId xmlns:a16="http://schemas.microsoft.com/office/drawing/2014/main" id="{E8E59D65-5F87-B59C-D690-654BFF9EC057}"/>
              </a:ext>
            </a:extLst>
          </p:cNvPr>
          <p:cNvSpPr>
            <a:spLocks noGrp="1"/>
          </p:cNvSpPr>
          <p:nvPr>
            <p:ph type="body" sz="quarter" idx="11"/>
          </p:nvPr>
        </p:nvSpPr>
        <p:spPr>
          <a:xfrm>
            <a:off x="1026000" y="1080000"/>
            <a:ext cx="10620000" cy="601392"/>
          </a:xfrm>
        </p:spPr>
        <p:txBody>
          <a:bodyPr>
            <a:normAutofit/>
          </a:bodyPr>
          <a:lstStyle>
            <a:lvl1pPr marL="50799" indent="0">
              <a:buNone/>
              <a:defRPr sz="1800" b="0">
                <a:solidFill>
                  <a:schemeClr val="tx1">
                    <a:lumMod val="75000"/>
                    <a:lumOff val="25000"/>
                  </a:schemeClr>
                </a:solidFill>
                <a:latin typeface="HG丸ｺﾞｼｯｸM-PRO" panose="020F0600000000000000" pitchFamily="50" charset="-128"/>
                <a:ea typeface="HG丸ｺﾞｼｯｸM-PRO" panose="020F0600000000000000" pitchFamily="50" charset="-128"/>
              </a:defRPr>
            </a:lvl1pPr>
          </a:lstStyle>
          <a:p>
            <a:pPr lvl="0"/>
            <a:endParaRPr kumimoji="1"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3"/>
        <p:cNvGrpSpPr/>
        <p:nvPr/>
      </p:nvGrpSpPr>
      <p:grpSpPr>
        <a:xfrm>
          <a:off x="0" y="0"/>
          <a:ext cx="0" cy="0"/>
          <a:chOff x="0" y="0"/>
          <a:chExt cx="0" cy="0"/>
        </a:xfrm>
      </p:grpSpPr>
      <p:sp>
        <p:nvSpPr>
          <p:cNvPr id="74" name="Google Shape;74;p21"/>
          <p:cNvSpPr txBox="1">
            <a:spLocks noGrp="1"/>
          </p:cNvSpPr>
          <p:nvPr>
            <p:ph type="title"/>
          </p:nvPr>
        </p:nvSpPr>
        <p:spPr>
          <a:xfrm rot="5400000">
            <a:off x="7133449" y="1956675"/>
            <a:ext cx="5811900" cy="2628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21"/>
          <p:cNvSpPr txBox="1">
            <a:spLocks noGrp="1"/>
          </p:cNvSpPr>
          <p:nvPr>
            <p:ph type="body" idx="1"/>
          </p:nvPr>
        </p:nvSpPr>
        <p:spPr>
          <a:xfrm rot="5400000">
            <a:off x="1799350" y="-596126"/>
            <a:ext cx="5811900" cy="77344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6" name="Google Shape;76;p2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1"/>
          <p:cNvSpPr txBox="1">
            <a:spLocks noGrp="1"/>
          </p:cNvSpPr>
          <p:nvPr>
            <p:ph type="sldNum" idx="12"/>
          </p:nvPr>
        </p:nvSpPr>
        <p:spPr>
          <a:xfrm>
            <a:off x="11353800" y="6443889"/>
            <a:ext cx="647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 スライド" userDrawn="1">
  <p:cSld name="タイトル スライド">
    <p:bg>
      <p:bgPr>
        <a:solidFill>
          <a:srgbClr val="171C61"/>
        </a:solidFill>
        <a:effectLst/>
      </p:bgPr>
    </p:bg>
    <p:spTree>
      <p:nvGrpSpPr>
        <p:cNvPr id="1" name="Shape 13"/>
        <p:cNvGrpSpPr/>
        <p:nvPr/>
      </p:nvGrpSpPr>
      <p:grpSpPr>
        <a:xfrm>
          <a:off x="0" y="0"/>
          <a:ext cx="0" cy="0"/>
          <a:chOff x="0" y="0"/>
          <a:chExt cx="0" cy="0"/>
        </a:xfrm>
      </p:grpSpPr>
      <p:sp>
        <p:nvSpPr>
          <p:cNvPr id="9" name="正方形/長方形 8">
            <a:extLst>
              <a:ext uri="{FF2B5EF4-FFF2-40B4-BE49-F238E27FC236}">
                <a16:creationId xmlns:a16="http://schemas.microsoft.com/office/drawing/2014/main" id="{2F3082FC-71F0-7937-F175-8FC2CC0EF63C}"/>
              </a:ext>
            </a:extLst>
          </p:cNvPr>
          <p:cNvSpPr/>
          <p:nvPr userDrawn="1"/>
        </p:nvSpPr>
        <p:spPr>
          <a:xfrm>
            <a:off x="660400" y="553756"/>
            <a:ext cx="10871200" cy="575049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16" name="Google Shape;32;p14">
            <a:extLst>
              <a:ext uri="{FF2B5EF4-FFF2-40B4-BE49-F238E27FC236}">
                <a16:creationId xmlns:a16="http://schemas.microsoft.com/office/drawing/2014/main" id="{0A97402F-77AD-2108-3BE2-4B155AE96002}"/>
              </a:ext>
            </a:extLst>
          </p:cNvPr>
          <p:cNvSpPr txBox="1">
            <a:spLocks noGrp="1"/>
          </p:cNvSpPr>
          <p:nvPr>
            <p:ph type="title"/>
          </p:nvPr>
        </p:nvSpPr>
        <p:spPr>
          <a:xfrm>
            <a:off x="1062568" y="2027236"/>
            <a:ext cx="8312149" cy="96996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1" i="0" u="none" strike="noStrike" cap="none">
                <a:solidFill>
                  <a:srgbClr val="171C61"/>
                </a:solidFill>
                <a:latin typeface="HG丸ｺﾞｼｯｸM-PRO" panose="020F0600000000000000" pitchFamily="50" charset="-128"/>
                <a:ea typeface="HG丸ｺﾞｼｯｸM-PRO" panose="020F0600000000000000" pitchFamily="50" charset="-128"/>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pic>
        <p:nvPicPr>
          <p:cNvPr id="6" name="図 5">
            <a:extLst>
              <a:ext uri="{FF2B5EF4-FFF2-40B4-BE49-F238E27FC236}">
                <a16:creationId xmlns:a16="http://schemas.microsoft.com/office/drawing/2014/main" id="{9C01C7D6-F4CA-D3FC-FE7E-83992CD9B519}"/>
              </a:ext>
            </a:extLst>
          </p:cNvPr>
          <p:cNvPicPr>
            <a:picLocks noChangeAspect="1"/>
          </p:cNvPicPr>
          <p:nvPr userDrawn="1"/>
        </p:nvPicPr>
        <p:blipFill>
          <a:blip r:embed="rId2"/>
          <a:stretch>
            <a:fillRect/>
          </a:stretch>
        </p:blipFill>
        <p:spPr>
          <a:xfrm>
            <a:off x="827785" y="717845"/>
            <a:ext cx="778401" cy="455509"/>
          </a:xfrm>
          <a:prstGeom prst="rect">
            <a:avLst/>
          </a:prstGeom>
        </p:spPr>
      </p:pic>
      <p:pic>
        <p:nvPicPr>
          <p:cNvPr id="10" name="図 9">
            <a:extLst>
              <a:ext uri="{FF2B5EF4-FFF2-40B4-BE49-F238E27FC236}">
                <a16:creationId xmlns:a16="http://schemas.microsoft.com/office/drawing/2014/main" id="{6131A32B-8738-B0A6-D169-6CE714B6443A}"/>
              </a:ext>
            </a:extLst>
          </p:cNvPr>
          <p:cNvPicPr>
            <a:picLocks noChangeAspect="1"/>
          </p:cNvPicPr>
          <p:nvPr userDrawn="1"/>
        </p:nvPicPr>
        <p:blipFill>
          <a:blip r:embed="rId3"/>
          <a:stretch>
            <a:fillRect/>
          </a:stretch>
        </p:blipFill>
        <p:spPr>
          <a:xfrm>
            <a:off x="9204276" y="1412368"/>
            <a:ext cx="2497765" cy="5310210"/>
          </a:xfrm>
          <a:prstGeom prst="rect">
            <a:avLst/>
          </a:prstGeom>
        </p:spPr>
      </p:pic>
    </p:spTree>
    <p:extLst>
      <p:ext uri="{BB962C8B-B14F-4D97-AF65-F5344CB8AC3E}">
        <p14:creationId xmlns:p14="http://schemas.microsoft.com/office/powerpoint/2010/main" val="280323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24"/>
        <p:cNvGrpSpPr/>
        <p:nvPr/>
      </p:nvGrpSpPr>
      <p:grpSpPr>
        <a:xfrm>
          <a:off x="0" y="0"/>
          <a:ext cx="0" cy="0"/>
          <a:chOff x="0" y="0"/>
          <a:chExt cx="0" cy="0"/>
        </a:xfrm>
      </p:grpSpPr>
      <p:sp>
        <p:nvSpPr>
          <p:cNvPr id="25" name="Google Shape;25;p17"/>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1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7"/>
          <p:cNvSpPr txBox="1">
            <a:spLocks noGrp="1"/>
          </p:cNvSpPr>
          <p:nvPr>
            <p:ph type="sldNum" idx="12"/>
          </p:nvPr>
        </p:nvSpPr>
        <p:spPr>
          <a:xfrm>
            <a:off x="11353800" y="6443889"/>
            <a:ext cx="647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白紙" type="blank">
  <p:cSld name="BLANK">
    <p:bg>
      <p:bgPr>
        <a:solidFill>
          <a:srgbClr val="171C61"/>
        </a:solidFill>
        <a:effectLst/>
      </p:bgPr>
    </p:bg>
    <p:spTree>
      <p:nvGrpSpPr>
        <p:cNvPr id="1" name="Shape 2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831851" y="1736764"/>
            <a:ext cx="10515600" cy="28527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14"/>
          <p:cNvSpPr txBox="1">
            <a:spLocks noGrp="1"/>
          </p:cNvSpPr>
          <p:nvPr>
            <p:ph type="body" idx="1"/>
          </p:nvPr>
        </p:nvSpPr>
        <p:spPr>
          <a:xfrm>
            <a:off x="831851" y="4589464"/>
            <a:ext cx="10515600" cy="15000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2400"/>
              <a:buNone/>
              <a:defRPr sz="2400">
                <a:solidFill>
                  <a:schemeClr val="dk1"/>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11353800" y="6443889"/>
            <a:ext cx="647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Google Shape;39;p1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0" name="Google Shape;40;p1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1" name="Google Shape;41;p1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5"/>
          <p:cNvSpPr txBox="1">
            <a:spLocks noGrp="1"/>
          </p:cNvSpPr>
          <p:nvPr>
            <p:ph type="sldNum" idx="12"/>
          </p:nvPr>
        </p:nvSpPr>
        <p:spPr>
          <a:xfrm>
            <a:off x="11353800" y="6443889"/>
            <a:ext cx="647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 name="Google Shape;46;p16"/>
          <p:cNvSpPr txBox="1">
            <a:spLocks noGrp="1"/>
          </p:cNvSpPr>
          <p:nvPr>
            <p:ph type="body" idx="1"/>
          </p:nvPr>
        </p:nvSpPr>
        <p:spPr>
          <a:xfrm>
            <a:off x="839789" y="1681163"/>
            <a:ext cx="5157600" cy="824100"/>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7" name="Google Shape;47;p16"/>
          <p:cNvSpPr txBox="1">
            <a:spLocks noGrp="1"/>
          </p:cNvSpPr>
          <p:nvPr>
            <p:ph type="body" idx="2"/>
          </p:nvPr>
        </p:nvSpPr>
        <p:spPr>
          <a:xfrm>
            <a:off x="839789" y="2505075"/>
            <a:ext cx="5157600" cy="368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8" name="Google Shape;48;p16"/>
          <p:cNvSpPr txBox="1">
            <a:spLocks noGrp="1"/>
          </p:cNvSpPr>
          <p:nvPr>
            <p:ph type="body" idx="3"/>
          </p:nvPr>
        </p:nvSpPr>
        <p:spPr>
          <a:xfrm>
            <a:off x="6172200" y="1681163"/>
            <a:ext cx="5183200" cy="824100"/>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9" name="Google Shape;49;p16"/>
          <p:cNvSpPr txBox="1">
            <a:spLocks noGrp="1"/>
          </p:cNvSpPr>
          <p:nvPr>
            <p:ph type="body" idx="4"/>
          </p:nvPr>
        </p:nvSpPr>
        <p:spPr>
          <a:xfrm>
            <a:off x="6172200" y="2505075"/>
            <a:ext cx="5183200" cy="368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0" name="Google Shape;50;p1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sldNum" idx="12"/>
          </p:nvPr>
        </p:nvSpPr>
        <p:spPr>
          <a:xfrm>
            <a:off x="11353800" y="6443889"/>
            <a:ext cx="647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53"/>
        <p:cNvGrpSpPr/>
        <p:nvPr/>
      </p:nvGrpSpPr>
      <p:grpSpPr>
        <a:xfrm>
          <a:off x="0" y="0"/>
          <a:ext cx="0" cy="0"/>
          <a:chOff x="0" y="0"/>
          <a:chExt cx="0" cy="0"/>
        </a:xfrm>
      </p:grpSpPr>
      <p:sp>
        <p:nvSpPr>
          <p:cNvPr id="54" name="Google Shape;54;p18"/>
          <p:cNvSpPr txBox="1">
            <a:spLocks noGrp="1"/>
          </p:cNvSpPr>
          <p:nvPr>
            <p:ph type="title"/>
          </p:nvPr>
        </p:nvSpPr>
        <p:spPr>
          <a:xfrm>
            <a:off x="839788" y="457200"/>
            <a:ext cx="3932400" cy="16005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18"/>
          <p:cNvSpPr txBox="1">
            <a:spLocks noGrp="1"/>
          </p:cNvSpPr>
          <p:nvPr>
            <p:ph type="body" idx="1"/>
          </p:nvPr>
        </p:nvSpPr>
        <p:spPr>
          <a:xfrm>
            <a:off x="5183188" y="987426"/>
            <a:ext cx="6172400" cy="4873500"/>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56" name="Google Shape;56;p18"/>
          <p:cNvSpPr txBox="1">
            <a:spLocks noGrp="1"/>
          </p:cNvSpPr>
          <p:nvPr>
            <p:ph type="body" idx="2"/>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57" name="Google Shape;57;p1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8"/>
          <p:cNvSpPr txBox="1">
            <a:spLocks noGrp="1"/>
          </p:cNvSpPr>
          <p:nvPr>
            <p:ph type="sldNum" idx="12"/>
          </p:nvPr>
        </p:nvSpPr>
        <p:spPr>
          <a:xfrm>
            <a:off x="11353800" y="6443889"/>
            <a:ext cx="647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0"/>
        <p:cNvGrpSpPr/>
        <p:nvPr/>
      </p:nvGrpSpPr>
      <p:grpSpPr>
        <a:xfrm>
          <a:off x="0" y="0"/>
          <a:ext cx="0" cy="0"/>
          <a:chOff x="0" y="0"/>
          <a:chExt cx="0" cy="0"/>
        </a:xfrm>
      </p:grpSpPr>
      <p:sp>
        <p:nvSpPr>
          <p:cNvPr id="61" name="Google Shape;61;p19"/>
          <p:cNvSpPr txBox="1">
            <a:spLocks noGrp="1"/>
          </p:cNvSpPr>
          <p:nvPr>
            <p:ph type="title"/>
          </p:nvPr>
        </p:nvSpPr>
        <p:spPr>
          <a:xfrm>
            <a:off x="839788" y="457200"/>
            <a:ext cx="3932400" cy="16005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19"/>
          <p:cNvSpPr>
            <a:spLocks noGrp="1"/>
          </p:cNvSpPr>
          <p:nvPr>
            <p:ph type="pic" idx="2"/>
          </p:nvPr>
        </p:nvSpPr>
        <p:spPr>
          <a:xfrm>
            <a:off x="5183188" y="987426"/>
            <a:ext cx="6172400" cy="4873500"/>
          </a:xfrm>
          <a:prstGeom prst="rect">
            <a:avLst/>
          </a:prstGeom>
          <a:noFill/>
          <a:ln>
            <a:noFill/>
          </a:ln>
        </p:spPr>
      </p:sp>
      <p:sp>
        <p:nvSpPr>
          <p:cNvPr id="63" name="Google Shape;63;p19"/>
          <p:cNvSpPr txBox="1">
            <a:spLocks noGrp="1"/>
          </p:cNvSpPr>
          <p:nvPr>
            <p:ph type="body" idx="1"/>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64" name="Google Shape;64;p1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9"/>
          <p:cNvSpPr txBox="1">
            <a:spLocks noGrp="1"/>
          </p:cNvSpPr>
          <p:nvPr>
            <p:ph type="sldNum" idx="12"/>
          </p:nvPr>
        </p:nvSpPr>
        <p:spPr>
          <a:xfrm>
            <a:off x="11353800" y="6443889"/>
            <a:ext cx="647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67"/>
        <p:cNvGrpSpPr/>
        <p:nvPr/>
      </p:nvGrpSpPr>
      <p:grpSpPr>
        <a:xfrm>
          <a:off x="0" y="0"/>
          <a:ext cx="0" cy="0"/>
          <a:chOff x="0" y="0"/>
          <a:chExt cx="0" cy="0"/>
        </a:xfrm>
      </p:grpSpPr>
      <p:sp>
        <p:nvSpPr>
          <p:cNvPr id="68" name="Google Shape;68;p20"/>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2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0" name="Google Shape;70;p2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0"/>
          <p:cNvSpPr txBox="1">
            <a:spLocks noGrp="1"/>
          </p:cNvSpPr>
          <p:nvPr>
            <p:ph type="sldNum" idx="12"/>
          </p:nvPr>
        </p:nvSpPr>
        <p:spPr>
          <a:xfrm>
            <a:off x="11353800" y="6443889"/>
            <a:ext cx="647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altLang="ja-JP"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1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7.svg"/><Relationship Id="rId2" Type="http://schemas.openxmlformats.org/officeDocument/2006/relationships/slide" Target="slide1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nta.go.jp/taxes/shiraberu/taxanswer/shotoku/1175.htm"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nta.go.jp/taxes/shiraberu/taxanswer/shotoku/1902.htm"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55.xml"/><Relationship Id="rId5" Type="http://schemas.openxmlformats.org/officeDocument/2006/relationships/slide" Target="slide52.xml"/><Relationship Id="rId4" Type="http://schemas.openxmlformats.org/officeDocument/2006/relationships/slide" Target="slide1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9.svg"/></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sv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7.png"/><Relationship Id="rId4" Type="http://schemas.openxmlformats.org/officeDocument/2006/relationships/image" Target="../media/image19.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png"/><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27.png"/><Relationship Id="rId4" Type="http://schemas.openxmlformats.org/officeDocument/2006/relationships/image" Target="../media/image5.svg"/></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D051C7A-9F8B-3062-CDFB-13694DC2406C}"/>
              </a:ext>
            </a:extLst>
          </p:cNvPr>
          <p:cNvGrpSpPr/>
          <p:nvPr/>
        </p:nvGrpSpPr>
        <p:grpSpPr>
          <a:xfrm>
            <a:off x="1773936" y="1868089"/>
            <a:ext cx="6649072" cy="2975104"/>
            <a:chOff x="3092336" y="1846673"/>
            <a:chExt cx="6007328" cy="2975104"/>
          </a:xfrm>
        </p:grpSpPr>
        <p:grpSp>
          <p:nvGrpSpPr>
            <p:cNvPr id="4" name="グループ化 3">
              <a:extLst>
                <a:ext uri="{FF2B5EF4-FFF2-40B4-BE49-F238E27FC236}">
                  <a16:creationId xmlns:a16="http://schemas.microsoft.com/office/drawing/2014/main" id="{DAF6012A-610F-41BD-40F4-FAA26698FE90}"/>
                </a:ext>
              </a:extLst>
            </p:cNvPr>
            <p:cNvGrpSpPr/>
            <p:nvPr/>
          </p:nvGrpSpPr>
          <p:grpSpPr>
            <a:xfrm>
              <a:off x="3092336" y="2925541"/>
              <a:ext cx="6007328" cy="1896236"/>
              <a:chOff x="2304935" y="2471513"/>
              <a:chExt cx="6007328" cy="1896236"/>
            </a:xfrm>
          </p:grpSpPr>
          <p:sp>
            <p:nvSpPr>
              <p:cNvPr id="6" name="Google Shape;95;p1">
                <a:extLst>
                  <a:ext uri="{FF2B5EF4-FFF2-40B4-BE49-F238E27FC236}">
                    <a16:creationId xmlns:a16="http://schemas.microsoft.com/office/drawing/2014/main" id="{8585E66E-3CB9-D74F-5A50-E3B1F403F71E}"/>
                  </a:ext>
                </a:extLst>
              </p:cNvPr>
              <p:cNvSpPr/>
              <p:nvPr/>
            </p:nvSpPr>
            <p:spPr>
              <a:xfrm>
                <a:off x="2304935" y="2471513"/>
                <a:ext cx="6007328" cy="808800"/>
              </a:xfrm>
              <a:prstGeom prst="rect">
                <a:avLst/>
              </a:prstGeom>
              <a:noFill/>
              <a:ln>
                <a:noFill/>
              </a:ln>
            </p:spPr>
            <p:txBody>
              <a:bodyPr spcFirstLastPara="1" wrap="square" lIns="91425" tIns="0" rIns="91425" bIns="36000" anchor="b" anchorCtr="0">
                <a:noAutofit/>
              </a:bodyPr>
              <a:lstStyle/>
              <a:p>
                <a:pPr algn="ctr">
                  <a:buSzPts val="3100"/>
                </a:pPr>
                <a:r>
                  <a:rPr lang="ja-JP" altLang="en-US" sz="7200" b="1" dirty="0">
                    <a:ln w="19050">
                      <a:solidFill>
                        <a:srgbClr val="171C61"/>
                      </a:solidFill>
                    </a:ln>
                    <a:solidFill>
                      <a:srgbClr val="F1E70D"/>
                    </a:solidFill>
                    <a:latin typeface="HG丸ｺﾞｼｯｸM-PRO" panose="020F0600000000000000" pitchFamily="50" charset="-128"/>
                    <a:ea typeface="HG丸ｺﾞｼｯｸM-PRO" panose="020F0600000000000000" pitchFamily="50" charset="-128"/>
                    <a:cs typeface="Meiryo"/>
                    <a:sym typeface="Meiryo"/>
                  </a:rPr>
                  <a:t>年末調整 </a:t>
                </a:r>
                <a:r>
                  <a:rPr lang="ja-JP" altLang="en-US" sz="6000" b="1" dirty="0">
                    <a:ln w="3175">
                      <a:solidFill>
                        <a:srgbClr val="171C61"/>
                      </a:solidFill>
                    </a:ln>
                    <a:solidFill>
                      <a:srgbClr val="171C61"/>
                    </a:solidFill>
                    <a:latin typeface="HG丸ｺﾞｼｯｸM-PRO" panose="020F0600000000000000" pitchFamily="50" charset="-128"/>
                    <a:ea typeface="HG丸ｺﾞｼｯｸM-PRO" panose="020F0600000000000000" pitchFamily="50" charset="-128"/>
                    <a:cs typeface="Meiryo"/>
                    <a:sym typeface="Meiryo"/>
                  </a:rPr>
                  <a:t>の対応</a:t>
                </a:r>
                <a:endParaRPr lang="ja-JP" altLang="en-US" sz="7200" b="1" dirty="0">
                  <a:ln w="3175">
                    <a:solidFill>
                      <a:srgbClr val="171C61"/>
                    </a:solidFill>
                  </a:ln>
                  <a:solidFill>
                    <a:srgbClr val="171C61"/>
                  </a:solidFill>
                  <a:latin typeface="HG丸ｺﾞｼｯｸM-PRO" panose="020F0600000000000000" pitchFamily="50" charset="-128"/>
                  <a:ea typeface="HG丸ｺﾞｼｯｸM-PRO" panose="020F0600000000000000" pitchFamily="50" charset="-128"/>
                  <a:cs typeface="Meiryo"/>
                  <a:sym typeface="Meiryo"/>
                </a:endParaRPr>
              </a:p>
            </p:txBody>
          </p:sp>
          <p:sp>
            <p:nvSpPr>
              <p:cNvPr id="7" name="Google Shape;95;p1">
                <a:extLst>
                  <a:ext uri="{FF2B5EF4-FFF2-40B4-BE49-F238E27FC236}">
                    <a16:creationId xmlns:a16="http://schemas.microsoft.com/office/drawing/2014/main" id="{6B46573C-163A-5D94-2E1A-F143F09BFC89}"/>
                  </a:ext>
                </a:extLst>
              </p:cNvPr>
              <p:cNvSpPr/>
              <p:nvPr/>
            </p:nvSpPr>
            <p:spPr>
              <a:xfrm>
                <a:off x="2304935" y="3730748"/>
                <a:ext cx="6007328" cy="637001"/>
              </a:xfrm>
              <a:prstGeom prst="rect">
                <a:avLst/>
              </a:prstGeom>
              <a:noFill/>
              <a:ln>
                <a:noFill/>
              </a:ln>
            </p:spPr>
            <p:txBody>
              <a:bodyPr spcFirstLastPara="1" wrap="square" lIns="91425" tIns="0" rIns="91425" bIns="36000" anchor="b" anchorCtr="0">
                <a:noAutofit/>
              </a:bodyPr>
              <a:lstStyle/>
              <a:p>
                <a:pPr algn="ctr">
                  <a:buSzPts val="3100"/>
                </a:pPr>
                <a:r>
                  <a:rPr lang="ja-JP" altLang="en-US" sz="6000" b="1" dirty="0">
                    <a:ln w="6350">
                      <a:solidFill>
                        <a:srgbClr val="171C61"/>
                      </a:solidFill>
                    </a:ln>
                    <a:solidFill>
                      <a:srgbClr val="171C61"/>
                    </a:solidFill>
                    <a:latin typeface="HG丸ｺﾞｼｯｸM-PRO" panose="020F0600000000000000" pitchFamily="50" charset="-128"/>
                    <a:ea typeface="HG丸ｺﾞｼｯｸM-PRO" panose="020F0600000000000000" pitchFamily="50" charset="-128"/>
                    <a:cs typeface="Meiryo"/>
                    <a:sym typeface="Meiryo"/>
                  </a:rPr>
                  <a:t>従業員様向け</a:t>
                </a:r>
              </a:p>
            </p:txBody>
          </p:sp>
          <p:sp>
            <p:nvSpPr>
              <p:cNvPr id="8" name="正方形/長方形 7">
                <a:extLst>
                  <a:ext uri="{FF2B5EF4-FFF2-40B4-BE49-F238E27FC236}">
                    <a16:creationId xmlns:a16="http://schemas.microsoft.com/office/drawing/2014/main" id="{92F09C73-2632-5D2A-D5CB-66C013AB0C9F}"/>
                  </a:ext>
                </a:extLst>
              </p:cNvPr>
              <p:cNvSpPr/>
              <p:nvPr/>
            </p:nvSpPr>
            <p:spPr>
              <a:xfrm>
                <a:off x="2593343" y="3353465"/>
                <a:ext cx="5430511" cy="45719"/>
              </a:xfrm>
              <a:prstGeom prst="rect">
                <a:avLst/>
              </a:prstGeom>
              <a:solidFill>
                <a:srgbClr val="454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grpSp>
        <p:sp>
          <p:nvSpPr>
            <p:cNvPr id="5" name="四角形: 角を丸くする 4">
              <a:extLst>
                <a:ext uri="{FF2B5EF4-FFF2-40B4-BE49-F238E27FC236}">
                  <a16:creationId xmlns:a16="http://schemas.microsoft.com/office/drawing/2014/main" id="{BA205BA3-A8A2-AC47-BE4C-71BADEEC9CAE}"/>
                </a:ext>
              </a:extLst>
            </p:cNvPr>
            <p:cNvSpPr/>
            <p:nvPr/>
          </p:nvSpPr>
          <p:spPr>
            <a:xfrm>
              <a:off x="3486150" y="1846673"/>
              <a:ext cx="5219700" cy="628433"/>
            </a:xfrm>
            <a:prstGeom prst="roundRect">
              <a:avLst>
                <a:gd name="adj" fmla="val 50000"/>
              </a:avLst>
            </a:prstGeom>
            <a:solidFill>
              <a:srgbClr val="171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HG丸ｺﾞｼｯｸM-PRO" panose="020F0600000000000000" pitchFamily="50" charset="-128"/>
                  <a:ea typeface="HG丸ｺﾞｼｯｸM-PRO" panose="020F0600000000000000" pitchFamily="50" charset="-128"/>
                </a:rPr>
                <a:t>2023</a:t>
              </a:r>
              <a:r>
                <a:rPr kumimoji="1" lang="ja-JP" altLang="en-US" sz="2400" b="1" dirty="0">
                  <a:latin typeface="HG丸ｺﾞｼｯｸM-PRO" panose="020F0600000000000000" pitchFamily="50" charset="-128"/>
                  <a:ea typeface="HG丸ｺﾞｼｯｸM-PRO" panose="020F0600000000000000" pitchFamily="50" charset="-128"/>
                </a:rPr>
                <a:t>年度　マニュアル</a:t>
              </a:r>
            </a:p>
          </p:txBody>
        </p:sp>
      </p:grpSp>
    </p:spTree>
    <p:extLst>
      <p:ext uri="{BB962C8B-B14F-4D97-AF65-F5344CB8AC3E}">
        <p14:creationId xmlns:p14="http://schemas.microsoft.com/office/powerpoint/2010/main" val="645975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グラフィカル ユーザー インターフェイス, テキスト, アプリケーション, メール&#10;&#10;自動的に生成された説明">
            <a:extLst>
              <a:ext uri="{FF2B5EF4-FFF2-40B4-BE49-F238E27FC236}">
                <a16:creationId xmlns:a16="http://schemas.microsoft.com/office/drawing/2014/main" id="{70F7A68B-55B2-1965-C81D-8F83DDBC6299}"/>
              </a:ext>
            </a:extLst>
          </p:cNvPr>
          <p:cNvPicPr>
            <a:picLocks noChangeAspect="1"/>
          </p:cNvPicPr>
          <p:nvPr/>
        </p:nvPicPr>
        <p:blipFill>
          <a:blip r:embed="rId2"/>
          <a:stretch>
            <a:fillRect/>
          </a:stretch>
        </p:blipFill>
        <p:spPr>
          <a:xfrm>
            <a:off x="2556000" y="1983075"/>
            <a:ext cx="7560000" cy="3380015"/>
          </a:xfrm>
          <a:prstGeom prst="rect">
            <a:avLst/>
          </a:prstGeom>
          <a:ln w="12700">
            <a:solidFill>
              <a:schemeClr val="tx1"/>
            </a:solidFill>
          </a:ln>
        </p:spPr>
      </p:pic>
      <p:sp>
        <p:nvSpPr>
          <p:cNvPr id="2" name="テキスト プレースホルダー 1">
            <a:extLst>
              <a:ext uri="{FF2B5EF4-FFF2-40B4-BE49-F238E27FC236}">
                <a16:creationId xmlns:a16="http://schemas.microsoft.com/office/drawing/2014/main" id="{DED00EE9-7F89-8F69-736F-8D694C2AB206}"/>
              </a:ext>
            </a:extLst>
          </p:cNvPr>
          <p:cNvSpPr>
            <a:spLocks noGrp="1"/>
          </p:cNvSpPr>
          <p:nvPr>
            <p:ph type="body" sz="quarter" idx="10"/>
          </p:nvPr>
        </p:nvSpPr>
        <p:spPr/>
        <p:txBody>
          <a:bodyPr>
            <a:normAutofit lnSpcReduction="10000"/>
          </a:bodyPr>
          <a:lstStyle/>
          <a:p>
            <a:r>
              <a:rPr kumimoji="1" lang="ja-JP" altLang="en-US" dirty="0"/>
              <a:t>　　　　　メールから［年末調整回答ページ］を開く</a:t>
            </a:r>
          </a:p>
        </p:txBody>
      </p:sp>
      <p:sp>
        <p:nvSpPr>
          <p:cNvPr id="5" name="四角形: 角を丸くする 4">
            <a:extLst>
              <a:ext uri="{FF2B5EF4-FFF2-40B4-BE49-F238E27FC236}">
                <a16:creationId xmlns:a16="http://schemas.microsoft.com/office/drawing/2014/main" id="{35DFAC4B-FDE0-66B7-A852-D061680A5CE5}"/>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STEP2</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12" name="Google Shape;140;gf675c7812c_0_5">
            <a:extLst>
              <a:ext uri="{FF2B5EF4-FFF2-40B4-BE49-F238E27FC236}">
                <a16:creationId xmlns:a16="http://schemas.microsoft.com/office/drawing/2014/main" id="{F100681F-120A-C549-97DF-EC67A4AA8FAF}"/>
              </a:ext>
            </a:extLst>
          </p:cNvPr>
          <p:cNvSpPr/>
          <p:nvPr/>
        </p:nvSpPr>
        <p:spPr>
          <a:xfrm>
            <a:off x="2977064" y="3673082"/>
            <a:ext cx="1017887" cy="295236"/>
          </a:xfrm>
          <a:prstGeom prst="roundRect">
            <a:avLst>
              <a:gd name="adj" fmla="val 1666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pic>
        <p:nvPicPr>
          <p:cNvPr id="9" name="グラフィックス 8" descr="カーソル 単色塗りつぶし">
            <a:extLst>
              <a:ext uri="{FF2B5EF4-FFF2-40B4-BE49-F238E27FC236}">
                <a16:creationId xmlns:a16="http://schemas.microsoft.com/office/drawing/2014/main" id="{05219866-1DB8-D50C-7466-D21175A7E7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1223" y="3885093"/>
            <a:ext cx="307455" cy="303760"/>
          </a:xfrm>
          <a:prstGeom prst="rect">
            <a:avLst/>
          </a:prstGeom>
        </p:spPr>
      </p:pic>
      <p:sp>
        <p:nvSpPr>
          <p:cNvPr id="14" name="テキスト プレースホルダー 2">
            <a:extLst>
              <a:ext uri="{FF2B5EF4-FFF2-40B4-BE49-F238E27FC236}">
                <a16:creationId xmlns:a16="http://schemas.microsoft.com/office/drawing/2014/main" id="{279B5097-5D48-72CC-361C-D90CF81C4AB8}"/>
              </a:ext>
            </a:extLst>
          </p:cNvPr>
          <p:cNvSpPr>
            <a:spLocks noGrp="1"/>
          </p:cNvSpPr>
          <p:nvPr>
            <p:ph type="body" sz="quarter" idx="11"/>
          </p:nvPr>
        </p:nvSpPr>
        <p:spPr>
          <a:xfrm>
            <a:off x="1026000" y="1080000"/>
            <a:ext cx="10620000" cy="601392"/>
          </a:xfrm>
        </p:spPr>
        <p:txBody>
          <a:bodyPr>
            <a:noAutofit/>
          </a:bodyPr>
          <a:lstStyle/>
          <a:p>
            <a:pPr fontAlgn="base">
              <a:spcBef>
                <a:spcPts val="0"/>
              </a:spcBef>
            </a:pPr>
            <a:r>
              <a:rPr lang="en-US" altLang="ja-JP" b="0" i="0" dirty="0">
                <a:solidFill>
                  <a:schemeClr val="tx1"/>
                </a:solidFill>
                <a:effectLst/>
              </a:rPr>
              <a:t>noreply@jinji.jinjer.biz</a:t>
            </a:r>
            <a:r>
              <a:rPr lang="ja-JP" altLang="en-US" b="0" i="0" dirty="0">
                <a:solidFill>
                  <a:schemeClr val="tx1"/>
                </a:solidFill>
                <a:effectLst/>
              </a:rPr>
              <a:t>から送信されたメールを開き、</a:t>
            </a:r>
            <a:r>
              <a:rPr lang="en-US" altLang="ja-JP" dirty="0">
                <a:solidFill>
                  <a:schemeClr val="tx1"/>
                </a:solidFill>
                <a:effectLst/>
              </a:rPr>
              <a:t>[</a:t>
            </a:r>
            <a:r>
              <a:rPr lang="ja-JP" altLang="en-US" dirty="0">
                <a:solidFill>
                  <a:schemeClr val="tx1"/>
                </a:solidFill>
              </a:rPr>
              <a:t>年末調整回答ページ</a:t>
            </a:r>
            <a:r>
              <a:rPr lang="en-US" altLang="ja-JP" dirty="0">
                <a:solidFill>
                  <a:schemeClr val="tx1"/>
                </a:solidFill>
                <a:effectLst/>
              </a:rPr>
              <a:t>]</a:t>
            </a:r>
            <a:r>
              <a:rPr lang="ja-JP" altLang="en-US" dirty="0">
                <a:solidFill>
                  <a:schemeClr val="tx1"/>
                </a:solidFill>
                <a:effectLst/>
              </a:rPr>
              <a:t>をクリックしてください。</a:t>
            </a:r>
            <a:br>
              <a:rPr lang="ja-JP" altLang="en-US" dirty="0">
                <a:solidFill>
                  <a:schemeClr val="tx1"/>
                </a:solidFill>
                <a:effectLst/>
              </a:rPr>
            </a:br>
            <a:endParaRPr kumimoji="1" lang="en-US" altLang="ja-JP" dirty="0">
              <a:solidFill>
                <a:schemeClr val="tx1"/>
              </a:solidFill>
            </a:endParaRPr>
          </a:p>
        </p:txBody>
      </p:sp>
    </p:spTree>
    <p:extLst>
      <p:ext uri="{BB962C8B-B14F-4D97-AF65-F5344CB8AC3E}">
        <p14:creationId xmlns:p14="http://schemas.microsoft.com/office/powerpoint/2010/main" val="3969741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10;&#10;自動的に生成された説明">
            <a:extLst>
              <a:ext uri="{FF2B5EF4-FFF2-40B4-BE49-F238E27FC236}">
                <a16:creationId xmlns:a16="http://schemas.microsoft.com/office/drawing/2014/main" id="{9882CFE2-42B1-E97E-6A7D-ECDA9FA0AB23}"/>
              </a:ext>
            </a:extLst>
          </p:cNvPr>
          <p:cNvPicPr>
            <a:picLocks noChangeAspect="1"/>
          </p:cNvPicPr>
          <p:nvPr/>
        </p:nvPicPr>
        <p:blipFill>
          <a:blip r:embed="rId2"/>
          <a:stretch>
            <a:fillRect/>
          </a:stretch>
        </p:blipFill>
        <p:spPr>
          <a:xfrm>
            <a:off x="7365305" y="1412226"/>
            <a:ext cx="3448531" cy="4601217"/>
          </a:xfrm>
          <a:prstGeom prst="rect">
            <a:avLst/>
          </a:prstGeom>
        </p:spPr>
      </p:pic>
      <p:sp>
        <p:nvSpPr>
          <p:cNvPr id="2" name="テキスト プレースホルダー 1">
            <a:extLst>
              <a:ext uri="{FF2B5EF4-FFF2-40B4-BE49-F238E27FC236}">
                <a16:creationId xmlns:a16="http://schemas.microsoft.com/office/drawing/2014/main" id="{DED00EE9-7F89-8F69-736F-8D694C2AB206}"/>
              </a:ext>
            </a:extLst>
          </p:cNvPr>
          <p:cNvSpPr>
            <a:spLocks noGrp="1"/>
          </p:cNvSpPr>
          <p:nvPr>
            <p:ph type="body" sz="quarter" idx="10"/>
          </p:nvPr>
        </p:nvSpPr>
        <p:spPr/>
        <p:txBody>
          <a:bodyPr>
            <a:normAutofit lnSpcReduction="10000"/>
          </a:bodyPr>
          <a:lstStyle/>
          <a:p>
            <a:r>
              <a:rPr kumimoji="1" lang="ja-JP" altLang="en-US" dirty="0"/>
              <a:t>　　　　　ジンジャーにログインする</a:t>
            </a:r>
          </a:p>
        </p:txBody>
      </p:sp>
      <p:sp>
        <p:nvSpPr>
          <p:cNvPr id="5" name="四角形: 角を丸くする 4">
            <a:extLst>
              <a:ext uri="{FF2B5EF4-FFF2-40B4-BE49-F238E27FC236}">
                <a16:creationId xmlns:a16="http://schemas.microsoft.com/office/drawing/2014/main" id="{35DFAC4B-FDE0-66B7-A852-D061680A5CE5}"/>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STEP3</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14" name="テキスト プレースホルダー 2">
            <a:extLst>
              <a:ext uri="{FF2B5EF4-FFF2-40B4-BE49-F238E27FC236}">
                <a16:creationId xmlns:a16="http://schemas.microsoft.com/office/drawing/2014/main" id="{279B5097-5D48-72CC-361C-D90CF81C4AB8}"/>
              </a:ext>
            </a:extLst>
          </p:cNvPr>
          <p:cNvSpPr>
            <a:spLocks noGrp="1"/>
          </p:cNvSpPr>
          <p:nvPr>
            <p:ph type="body" sz="quarter" idx="11"/>
          </p:nvPr>
        </p:nvSpPr>
        <p:spPr>
          <a:xfrm>
            <a:off x="1026000" y="1080000"/>
            <a:ext cx="10620000" cy="601392"/>
          </a:xfrm>
        </p:spPr>
        <p:txBody>
          <a:bodyPr>
            <a:noAutofit/>
          </a:bodyPr>
          <a:lstStyle/>
          <a:p>
            <a:pPr fontAlgn="base">
              <a:spcBef>
                <a:spcPts val="0"/>
              </a:spcBef>
            </a:pPr>
            <a:r>
              <a:rPr kumimoji="1" lang="ja-JP" altLang="en-US" dirty="0">
                <a:solidFill>
                  <a:schemeClr val="tx1"/>
                </a:solidFill>
              </a:rPr>
              <a:t>下記の</a:t>
            </a:r>
            <a:r>
              <a:rPr kumimoji="1" lang="en-US" altLang="ja-JP" dirty="0">
                <a:solidFill>
                  <a:schemeClr val="tx1"/>
                </a:solidFill>
              </a:rPr>
              <a:t>3</a:t>
            </a:r>
            <a:r>
              <a:rPr kumimoji="1" lang="ja-JP" altLang="en-US" dirty="0">
                <a:solidFill>
                  <a:schemeClr val="tx1"/>
                </a:solidFill>
              </a:rPr>
              <a:t>項目を入力して、ログインを行ってください。</a:t>
            </a:r>
            <a:endParaRPr kumimoji="1" lang="en-US" altLang="ja-JP" dirty="0">
              <a:solidFill>
                <a:schemeClr val="tx1"/>
              </a:solidFill>
            </a:endParaRPr>
          </a:p>
        </p:txBody>
      </p:sp>
      <p:grpSp>
        <p:nvGrpSpPr>
          <p:cNvPr id="3" name="グループ化 2">
            <a:extLst>
              <a:ext uri="{FF2B5EF4-FFF2-40B4-BE49-F238E27FC236}">
                <a16:creationId xmlns:a16="http://schemas.microsoft.com/office/drawing/2014/main" id="{35AD7FE0-98A0-AABB-2205-861F39374FCC}"/>
              </a:ext>
            </a:extLst>
          </p:cNvPr>
          <p:cNvGrpSpPr/>
          <p:nvPr/>
        </p:nvGrpSpPr>
        <p:grpSpPr>
          <a:xfrm>
            <a:off x="1966251" y="2279345"/>
            <a:ext cx="8669092" cy="2463445"/>
            <a:chOff x="1935331" y="2279345"/>
            <a:chExt cx="8669092" cy="2463445"/>
          </a:xfrm>
        </p:grpSpPr>
        <p:sp>
          <p:nvSpPr>
            <p:cNvPr id="6" name="四角形: 角を丸くする 5">
              <a:extLst>
                <a:ext uri="{FF2B5EF4-FFF2-40B4-BE49-F238E27FC236}">
                  <a16:creationId xmlns:a16="http://schemas.microsoft.com/office/drawing/2014/main" id="{D36687B6-D438-8CE5-C510-C439DE4B4918}"/>
                </a:ext>
              </a:extLst>
            </p:cNvPr>
            <p:cNvSpPr/>
            <p:nvPr/>
          </p:nvSpPr>
          <p:spPr>
            <a:xfrm>
              <a:off x="1935331" y="3180425"/>
              <a:ext cx="4323426" cy="497149"/>
            </a:xfrm>
            <a:prstGeom prst="roundRect">
              <a:avLst>
                <a:gd name="adj" fmla="val 50000"/>
              </a:avLst>
            </a:prstGeom>
            <a:solidFill>
              <a:srgbClr val="576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spc="300" dirty="0">
                  <a:latin typeface="HG丸ｺﾞｼｯｸM-PRO" panose="020F0600000000000000" pitchFamily="50" charset="-128"/>
                  <a:ea typeface="HG丸ｺﾞｼｯｸM-PRO" panose="020F0600000000000000" pitchFamily="50" charset="-128"/>
                </a:rPr>
                <a:t>社員番号</a:t>
              </a:r>
              <a:r>
                <a:rPr kumimoji="1" lang="en-US" altLang="ja-JP" sz="1600" b="1" spc="300" dirty="0">
                  <a:latin typeface="HG丸ｺﾞｼｯｸM-PRO" panose="020F0600000000000000" pitchFamily="50" charset="-128"/>
                  <a:ea typeface="HG丸ｺﾞｼｯｸM-PRO" panose="020F0600000000000000" pitchFamily="50" charset="-128"/>
                </a:rPr>
                <a:t>(</a:t>
              </a:r>
              <a:r>
                <a:rPr kumimoji="1" lang="ja-JP" altLang="en-US" sz="1600" b="1" spc="300" dirty="0">
                  <a:latin typeface="HG丸ｺﾞｼｯｸM-PRO" panose="020F0600000000000000" pitchFamily="50" charset="-128"/>
                  <a:ea typeface="HG丸ｺﾞｼｯｸM-PRO" panose="020F0600000000000000" pitchFamily="50" charset="-128"/>
                </a:rPr>
                <a:t>もしくはメールアドレス</a:t>
              </a:r>
              <a:r>
                <a:rPr kumimoji="1" lang="en-US" altLang="ja-JP" sz="1600" b="1" spc="300" dirty="0">
                  <a:latin typeface="HG丸ｺﾞｼｯｸM-PRO" panose="020F0600000000000000" pitchFamily="50" charset="-128"/>
                  <a:ea typeface="HG丸ｺﾞｼｯｸM-PRO" panose="020F0600000000000000" pitchFamily="50" charset="-128"/>
                </a:rPr>
                <a:t>)</a:t>
              </a:r>
            </a:p>
          </p:txBody>
        </p:sp>
        <p:sp>
          <p:nvSpPr>
            <p:cNvPr id="15" name="四角形: 角を丸くする 14">
              <a:extLst>
                <a:ext uri="{FF2B5EF4-FFF2-40B4-BE49-F238E27FC236}">
                  <a16:creationId xmlns:a16="http://schemas.microsoft.com/office/drawing/2014/main" id="{BF7A41C2-E681-903B-8C42-95948CD257DD}"/>
                </a:ext>
              </a:extLst>
            </p:cNvPr>
            <p:cNvSpPr/>
            <p:nvPr/>
          </p:nvSpPr>
          <p:spPr>
            <a:xfrm>
              <a:off x="1935331" y="2279345"/>
              <a:ext cx="4323426" cy="497149"/>
            </a:xfrm>
            <a:prstGeom prst="roundRect">
              <a:avLst>
                <a:gd name="adj" fmla="val 50000"/>
              </a:avLst>
            </a:prstGeom>
            <a:solidFill>
              <a:srgbClr val="576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spc="300" dirty="0">
                  <a:latin typeface="HG丸ｺﾞｼｯｸM-PRO" panose="020F0600000000000000" pitchFamily="50" charset="-128"/>
                  <a:ea typeface="HG丸ｺﾞｼｯｸM-PRO" panose="020F0600000000000000" pitchFamily="50" charset="-128"/>
                </a:rPr>
                <a:t>企業</a:t>
              </a:r>
              <a:r>
                <a:rPr kumimoji="1" lang="en-US" altLang="ja-JP" sz="1600" b="1" spc="300" dirty="0">
                  <a:latin typeface="HG丸ｺﾞｼｯｸM-PRO" panose="020F0600000000000000" pitchFamily="50" charset="-128"/>
                  <a:ea typeface="HG丸ｺﾞｼｯｸM-PRO" panose="020F0600000000000000" pitchFamily="50" charset="-128"/>
                </a:rPr>
                <a:t>ID</a:t>
              </a:r>
            </a:p>
          </p:txBody>
        </p:sp>
        <p:sp>
          <p:nvSpPr>
            <p:cNvPr id="16" name="四角形: 角を丸くする 15">
              <a:extLst>
                <a:ext uri="{FF2B5EF4-FFF2-40B4-BE49-F238E27FC236}">
                  <a16:creationId xmlns:a16="http://schemas.microsoft.com/office/drawing/2014/main" id="{3BEAC515-14EB-93B6-34BD-4EE238837321}"/>
                </a:ext>
              </a:extLst>
            </p:cNvPr>
            <p:cNvSpPr/>
            <p:nvPr/>
          </p:nvSpPr>
          <p:spPr>
            <a:xfrm>
              <a:off x="1935331" y="4081505"/>
              <a:ext cx="4323426" cy="497149"/>
            </a:xfrm>
            <a:prstGeom prst="roundRect">
              <a:avLst>
                <a:gd name="adj" fmla="val 50000"/>
              </a:avLst>
            </a:prstGeom>
            <a:solidFill>
              <a:srgbClr val="576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spc="300" dirty="0">
                  <a:latin typeface="HG丸ｺﾞｼｯｸM-PRO" panose="020F0600000000000000" pitchFamily="50" charset="-128"/>
                  <a:ea typeface="HG丸ｺﾞｼｯｸM-PRO" panose="020F0600000000000000" pitchFamily="50" charset="-128"/>
                </a:rPr>
                <a:t>パスワード</a:t>
              </a:r>
              <a:endParaRPr kumimoji="1" lang="en-US" altLang="ja-JP" sz="1600" b="1" spc="300" dirty="0">
                <a:latin typeface="HG丸ｺﾞｼｯｸM-PRO" panose="020F0600000000000000" pitchFamily="50" charset="-128"/>
                <a:ea typeface="HG丸ｺﾞｼｯｸM-PRO" panose="020F0600000000000000" pitchFamily="50" charset="-128"/>
              </a:endParaRPr>
            </a:p>
          </p:txBody>
        </p:sp>
        <p:cxnSp>
          <p:nvCxnSpPr>
            <p:cNvPr id="17" name="直線コネクタ 16">
              <a:extLst>
                <a:ext uri="{FF2B5EF4-FFF2-40B4-BE49-F238E27FC236}">
                  <a16:creationId xmlns:a16="http://schemas.microsoft.com/office/drawing/2014/main" id="{F02817B3-495E-4A96-A033-02AF3B074C72}"/>
                </a:ext>
              </a:extLst>
            </p:cNvPr>
            <p:cNvCxnSpPr>
              <a:cxnSpLocks/>
              <a:stCxn id="15" idx="3"/>
            </p:cNvCxnSpPr>
            <p:nvPr/>
          </p:nvCxnSpPr>
          <p:spPr>
            <a:xfrm>
              <a:off x="6258757" y="2527920"/>
              <a:ext cx="1311111" cy="638546"/>
            </a:xfrm>
            <a:prstGeom prst="line">
              <a:avLst/>
            </a:prstGeom>
            <a:ln w="38100">
              <a:solidFill>
                <a:srgbClr val="576BC9"/>
              </a:solidFill>
              <a:tailEnd type="oval"/>
            </a:ln>
          </p:spPr>
          <p:style>
            <a:lnRef idx="1">
              <a:schemeClr val="accent1"/>
            </a:lnRef>
            <a:fillRef idx="0">
              <a:schemeClr val="accent1"/>
            </a:fillRef>
            <a:effectRef idx="0">
              <a:schemeClr val="accent1"/>
            </a:effectRef>
            <a:fontRef idx="minor">
              <a:schemeClr val="tx1"/>
            </a:fontRef>
          </p:style>
        </p:cxnSp>
        <p:sp>
          <p:nvSpPr>
            <p:cNvPr id="18" name="四角形: 角を丸くする 17">
              <a:extLst>
                <a:ext uri="{FF2B5EF4-FFF2-40B4-BE49-F238E27FC236}">
                  <a16:creationId xmlns:a16="http://schemas.microsoft.com/office/drawing/2014/main" id="{4073E3B4-C972-74EE-390A-3C3C87CE15CF}"/>
                </a:ext>
              </a:extLst>
            </p:cNvPr>
            <p:cNvSpPr/>
            <p:nvPr/>
          </p:nvSpPr>
          <p:spPr>
            <a:xfrm>
              <a:off x="7632720" y="2901754"/>
              <a:ext cx="2971703" cy="523662"/>
            </a:xfrm>
            <a:prstGeom prst="roundRect">
              <a:avLst/>
            </a:prstGeom>
            <a:noFill/>
            <a:ln>
              <a:solidFill>
                <a:srgbClr val="576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四角形: 角を丸くする 18">
              <a:extLst>
                <a:ext uri="{FF2B5EF4-FFF2-40B4-BE49-F238E27FC236}">
                  <a16:creationId xmlns:a16="http://schemas.microsoft.com/office/drawing/2014/main" id="{E2A16E07-4D86-FA4D-D288-9D1C25F7A19F}"/>
                </a:ext>
              </a:extLst>
            </p:cNvPr>
            <p:cNvSpPr/>
            <p:nvPr/>
          </p:nvSpPr>
          <p:spPr>
            <a:xfrm>
              <a:off x="7632720" y="3551994"/>
              <a:ext cx="2971703" cy="523662"/>
            </a:xfrm>
            <a:prstGeom prst="roundRect">
              <a:avLst/>
            </a:prstGeom>
            <a:noFill/>
            <a:ln>
              <a:solidFill>
                <a:srgbClr val="576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B4970662-5AE1-56DD-28C2-61A0DECDDBA7}"/>
                </a:ext>
              </a:extLst>
            </p:cNvPr>
            <p:cNvSpPr/>
            <p:nvPr/>
          </p:nvSpPr>
          <p:spPr>
            <a:xfrm>
              <a:off x="7632719" y="4241769"/>
              <a:ext cx="2971703" cy="501021"/>
            </a:xfrm>
            <a:prstGeom prst="roundRect">
              <a:avLst/>
            </a:prstGeom>
            <a:noFill/>
            <a:ln>
              <a:solidFill>
                <a:srgbClr val="576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1" name="直線コネクタ 20">
              <a:extLst>
                <a:ext uri="{FF2B5EF4-FFF2-40B4-BE49-F238E27FC236}">
                  <a16:creationId xmlns:a16="http://schemas.microsoft.com/office/drawing/2014/main" id="{23168CBD-BCB6-E899-9D90-E7EA1E391E1A}"/>
                </a:ext>
              </a:extLst>
            </p:cNvPr>
            <p:cNvCxnSpPr>
              <a:cxnSpLocks/>
            </p:cNvCxnSpPr>
            <p:nvPr/>
          </p:nvCxnSpPr>
          <p:spPr>
            <a:xfrm>
              <a:off x="6198367" y="3427332"/>
              <a:ext cx="1371501" cy="340335"/>
            </a:xfrm>
            <a:prstGeom prst="line">
              <a:avLst/>
            </a:prstGeom>
            <a:ln w="38100">
              <a:solidFill>
                <a:srgbClr val="576BC9"/>
              </a:solidFill>
              <a:tailEnd type="ova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4659112A-1DDA-99D2-40E1-0461AA5AA67A}"/>
                </a:ext>
              </a:extLst>
            </p:cNvPr>
            <p:cNvCxnSpPr>
              <a:cxnSpLocks/>
            </p:cNvCxnSpPr>
            <p:nvPr/>
          </p:nvCxnSpPr>
          <p:spPr>
            <a:xfrm>
              <a:off x="6198367" y="4340985"/>
              <a:ext cx="1371501" cy="95548"/>
            </a:xfrm>
            <a:prstGeom prst="line">
              <a:avLst/>
            </a:prstGeom>
            <a:ln w="38100">
              <a:solidFill>
                <a:srgbClr val="576BC9"/>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771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EF3EA8F-13A5-8000-7419-01AB97C13727}"/>
              </a:ext>
            </a:extLst>
          </p:cNvPr>
          <p:cNvSpPr/>
          <p:nvPr/>
        </p:nvSpPr>
        <p:spPr>
          <a:xfrm>
            <a:off x="6408000" y="1614019"/>
            <a:ext cx="5148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スマホ画面</a:t>
            </a:r>
          </a:p>
        </p:txBody>
      </p:sp>
      <p:pic>
        <p:nvPicPr>
          <p:cNvPr id="16" name="図 15" descr="グラフィカル ユーザー インターフェイス, アプリケーション, Word&#10;&#10;自動的に生成された説明">
            <a:extLst>
              <a:ext uri="{FF2B5EF4-FFF2-40B4-BE49-F238E27FC236}">
                <a16:creationId xmlns:a16="http://schemas.microsoft.com/office/drawing/2014/main" id="{1585FBBC-97A2-23C3-5DE4-40179EB1EF5C}"/>
              </a:ext>
            </a:extLst>
          </p:cNvPr>
          <p:cNvPicPr>
            <a:picLocks noChangeAspect="1"/>
          </p:cNvPicPr>
          <p:nvPr/>
        </p:nvPicPr>
        <p:blipFill>
          <a:blip r:embed="rId2"/>
          <a:stretch>
            <a:fillRect/>
          </a:stretch>
        </p:blipFill>
        <p:spPr>
          <a:xfrm>
            <a:off x="7884688" y="2243817"/>
            <a:ext cx="2223328" cy="3709216"/>
          </a:xfrm>
          <a:prstGeom prst="rect">
            <a:avLst/>
          </a:prstGeom>
          <a:ln>
            <a:solidFill>
              <a:schemeClr val="tx1"/>
            </a:solidFill>
          </a:ln>
        </p:spPr>
      </p:pic>
      <p:sp>
        <p:nvSpPr>
          <p:cNvPr id="5" name="正方形/長方形 4">
            <a:extLst>
              <a:ext uri="{FF2B5EF4-FFF2-40B4-BE49-F238E27FC236}">
                <a16:creationId xmlns:a16="http://schemas.microsoft.com/office/drawing/2014/main" id="{BB2FC4C1-8500-724A-1DB5-E641281DFB36}"/>
              </a:ext>
            </a:extLst>
          </p:cNvPr>
          <p:cNvSpPr/>
          <p:nvPr/>
        </p:nvSpPr>
        <p:spPr>
          <a:xfrm>
            <a:off x="1116000" y="1614019"/>
            <a:ext cx="5148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11" name="図 10" descr="グラフィカル ユーザー インターフェイス, テキスト, アプリケーション&#10;&#10;自動的に生成された説明">
            <a:extLst>
              <a:ext uri="{FF2B5EF4-FFF2-40B4-BE49-F238E27FC236}">
                <a16:creationId xmlns:a16="http://schemas.microsoft.com/office/drawing/2014/main" id="{8CDACCC9-C336-207B-D359-EFB051A2C478}"/>
              </a:ext>
            </a:extLst>
          </p:cNvPr>
          <p:cNvPicPr>
            <a:picLocks noChangeAspect="1"/>
          </p:cNvPicPr>
          <p:nvPr/>
        </p:nvPicPr>
        <p:blipFill>
          <a:blip r:embed="rId3"/>
          <a:stretch>
            <a:fillRect/>
          </a:stretch>
        </p:blipFill>
        <p:spPr>
          <a:xfrm>
            <a:off x="1216826" y="2850718"/>
            <a:ext cx="4805682" cy="2184402"/>
          </a:xfrm>
          <a:prstGeom prst="rect">
            <a:avLst/>
          </a:prstGeom>
          <a:ln>
            <a:solidFill>
              <a:schemeClr val="tx1"/>
            </a:solidFill>
          </a:ln>
        </p:spPr>
      </p:pic>
      <p:sp>
        <p:nvSpPr>
          <p:cNvPr id="6" name="テキスト プレースホルダー 1">
            <a:extLst>
              <a:ext uri="{FF2B5EF4-FFF2-40B4-BE49-F238E27FC236}">
                <a16:creationId xmlns:a16="http://schemas.microsoft.com/office/drawing/2014/main" id="{555DC93F-3CDD-C78D-05BD-E7DA8E9A74B9}"/>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a:t>
            </a:r>
            <a:r>
              <a:rPr lang="ja-JP" altLang="en-US" i="0" dirty="0">
                <a:effectLst/>
                <a:latin typeface="Lato" panose="020F0502020204030203" pitchFamily="34" charset="0"/>
              </a:rPr>
              <a:t>年末調整の回答を開始する</a:t>
            </a:r>
            <a:endParaRPr kumimoji="1" lang="ja-JP" altLang="en-US" dirty="0"/>
          </a:p>
        </p:txBody>
      </p:sp>
      <p:sp>
        <p:nvSpPr>
          <p:cNvPr id="7" name="四角形: 角を丸くする 6">
            <a:extLst>
              <a:ext uri="{FF2B5EF4-FFF2-40B4-BE49-F238E27FC236}">
                <a16:creationId xmlns:a16="http://schemas.microsoft.com/office/drawing/2014/main" id="{2708C77C-79B9-E602-3087-B2DBA87B20D7}"/>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STEP4</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テキスト プレースホルダー 2">
            <a:extLst>
              <a:ext uri="{FF2B5EF4-FFF2-40B4-BE49-F238E27FC236}">
                <a16:creationId xmlns:a16="http://schemas.microsoft.com/office/drawing/2014/main" id="{AE7467EE-5366-DE45-1B7E-457A3763EA49}"/>
              </a:ext>
            </a:extLst>
          </p:cNvPr>
          <p:cNvSpPr>
            <a:spLocks noGrp="1"/>
          </p:cNvSpPr>
          <p:nvPr>
            <p:ph type="body" sz="quarter" idx="11"/>
          </p:nvPr>
        </p:nvSpPr>
        <p:spPr>
          <a:xfrm>
            <a:off x="1026000" y="1080000"/>
            <a:ext cx="10620000" cy="392867"/>
          </a:xfrm>
        </p:spPr>
        <p:txBody>
          <a:bodyPr>
            <a:noAutofit/>
          </a:bodyPr>
          <a:lstStyle/>
          <a:p>
            <a:pPr marL="0" fontAlgn="base">
              <a:spcBef>
                <a:spcPts val="0"/>
              </a:spcBef>
            </a:pPr>
            <a:r>
              <a:rPr lang="ja-JP" altLang="en-US" dirty="0">
                <a:solidFill>
                  <a:schemeClr val="tx1"/>
                </a:solidFill>
              </a:rPr>
              <a:t>ログイン後、年末調整のトップページに進みます。</a:t>
            </a:r>
          </a:p>
        </p:txBody>
      </p:sp>
      <p:sp>
        <p:nvSpPr>
          <p:cNvPr id="9" name="Google Shape;140;gf675c7812c_0_5">
            <a:extLst>
              <a:ext uri="{FF2B5EF4-FFF2-40B4-BE49-F238E27FC236}">
                <a16:creationId xmlns:a16="http://schemas.microsoft.com/office/drawing/2014/main" id="{62F0BF8A-4F5F-7AD0-D5EA-914C7191F695}"/>
              </a:ext>
            </a:extLst>
          </p:cNvPr>
          <p:cNvSpPr/>
          <p:nvPr/>
        </p:nvSpPr>
        <p:spPr>
          <a:xfrm>
            <a:off x="1242226" y="3068333"/>
            <a:ext cx="1849512" cy="1171108"/>
          </a:xfrm>
          <a:prstGeom prst="roundRect">
            <a:avLst>
              <a:gd name="adj" fmla="val 692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10" name="グループ化 9">
            <a:extLst>
              <a:ext uri="{FF2B5EF4-FFF2-40B4-BE49-F238E27FC236}">
                <a16:creationId xmlns:a16="http://schemas.microsoft.com/office/drawing/2014/main" id="{ACB6F4EE-871A-18CB-ABF7-2837E34B048B}"/>
              </a:ext>
            </a:extLst>
          </p:cNvPr>
          <p:cNvGrpSpPr/>
          <p:nvPr/>
        </p:nvGrpSpPr>
        <p:grpSpPr>
          <a:xfrm>
            <a:off x="2838994" y="4062288"/>
            <a:ext cx="252744" cy="354306"/>
            <a:chOff x="2929422" y="4252141"/>
            <a:chExt cx="256148" cy="347898"/>
          </a:xfrm>
        </p:grpSpPr>
        <p:pic>
          <p:nvPicPr>
            <p:cNvPr id="12" name="グラフィックス 11" descr="カーソル 単色塗りつぶし">
              <a:extLst>
                <a:ext uri="{FF2B5EF4-FFF2-40B4-BE49-F238E27FC236}">
                  <a16:creationId xmlns:a16="http://schemas.microsoft.com/office/drawing/2014/main" id="{9E7D9BA2-B137-4FFA-359D-118E787548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5893" y="4355969"/>
              <a:ext cx="239677" cy="244070"/>
            </a:xfrm>
            <a:prstGeom prst="rect">
              <a:avLst/>
            </a:prstGeom>
          </p:spPr>
        </p:pic>
        <p:cxnSp>
          <p:nvCxnSpPr>
            <p:cNvPr id="13" name="直線コネクタ 12">
              <a:extLst>
                <a:ext uri="{FF2B5EF4-FFF2-40B4-BE49-F238E27FC236}">
                  <a16:creationId xmlns:a16="http://schemas.microsoft.com/office/drawing/2014/main" id="{7DAC6055-D9D2-F97D-5363-A39DB90168BA}"/>
                </a:ext>
              </a:extLst>
            </p:cNvPr>
            <p:cNvCxnSpPr/>
            <p:nvPr/>
          </p:nvCxnSpPr>
          <p:spPr>
            <a:xfrm rot="18967816">
              <a:off x="2929422" y="4282621"/>
              <a:ext cx="0" cy="9230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0CA3947B-A5FF-4B41-F314-8EF667EDFE1A}"/>
                </a:ext>
              </a:extLst>
            </p:cNvPr>
            <p:cNvCxnSpPr>
              <a:cxnSpLocks/>
            </p:cNvCxnSpPr>
            <p:nvPr/>
          </p:nvCxnSpPr>
          <p:spPr>
            <a:xfrm rot="18967816">
              <a:off x="3050610" y="4336139"/>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B333FA9E-65D3-E57E-6133-BCEAE4F115D6}"/>
                </a:ext>
              </a:extLst>
            </p:cNvPr>
            <p:cNvCxnSpPr/>
            <p:nvPr/>
          </p:nvCxnSpPr>
          <p:spPr>
            <a:xfrm rot="18967816" flipV="1">
              <a:off x="2972855" y="4252141"/>
              <a:ext cx="74906" cy="7096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82194F58-A69C-6785-2786-CCB9CC4DCFB7}"/>
              </a:ext>
            </a:extLst>
          </p:cNvPr>
          <p:cNvGrpSpPr/>
          <p:nvPr/>
        </p:nvGrpSpPr>
        <p:grpSpPr>
          <a:xfrm>
            <a:off x="8063103" y="2994504"/>
            <a:ext cx="2315898" cy="1275617"/>
            <a:chOff x="8376763" y="3258989"/>
            <a:chExt cx="1793695" cy="1096980"/>
          </a:xfrm>
        </p:grpSpPr>
        <p:grpSp>
          <p:nvGrpSpPr>
            <p:cNvPr id="19" name="グループ化 18">
              <a:extLst>
                <a:ext uri="{FF2B5EF4-FFF2-40B4-BE49-F238E27FC236}">
                  <a16:creationId xmlns:a16="http://schemas.microsoft.com/office/drawing/2014/main" id="{66D0E114-97A9-773B-13E9-7FD49C3A58E9}"/>
                </a:ext>
              </a:extLst>
            </p:cNvPr>
            <p:cNvGrpSpPr/>
            <p:nvPr/>
          </p:nvGrpSpPr>
          <p:grpSpPr>
            <a:xfrm>
              <a:off x="8376763" y="3258989"/>
              <a:ext cx="1739037" cy="1096980"/>
              <a:chOff x="8380520" y="2898951"/>
              <a:chExt cx="1682871" cy="1156945"/>
            </a:xfrm>
          </p:grpSpPr>
          <p:sp>
            <p:nvSpPr>
              <p:cNvPr id="32" name="Google Shape;140;gf675c7812c_0_5">
                <a:extLst>
                  <a:ext uri="{FF2B5EF4-FFF2-40B4-BE49-F238E27FC236}">
                    <a16:creationId xmlns:a16="http://schemas.microsoft.com/office/drawing/2014/main" id="{B529AC60-9BA0-46D7-A8AE-EAE50A045CE6}"/>
                  </a:ext>
                </a:extLst>
              </p:cNvPr>
              <p:cNvSpPr/>
              <p:nvPr/>
            </p:nvSpPr>
            <p:spPr>
              <a:xfrm>
                <a:off x="8380520" y="2898951"/>
                <a:ext cx="1370866" cy="1064345"/>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pic>
            <p:nvPicPr>
              <p:cNvPr id="33" name="グラフィックス 32" descr="右向き指示マーク 単色塗りつぶし">
                <a:extLst>
                  <a:ext uri="{FF2B5EF4-FFF2-40B4-BE49-F238E27FC236}">
                    <a16:creationId xmlns:a16="http://schemas.microsoft.com/office/drawing/2014/main" id="{34036423-5C01-A038-E54F-E5562BA30F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9694588" y="3687093"/>
                <a:ext cx="368803" cy="368803"/>
              </a:xfrm>
              <a:prstGeom prst="rect">
                <a:avLst/>
              </a:prstGeom>
            </p:spPr>
          </p:pic>
        </p:grpSp>
        <p:grpSp>
          <p:nvGrpSpPr>
            <p:cNvPr id="20" name="グループ化 19">
              <a:extLst>
                <a:ext uri="{FF2B5EF4-FFF2-40B4-BE49-F238E27FC236}">
                  <a16:creationId xmlns:a16="http://schemas.microsoft.com/office/drawing/2014/main" id="{8EEAF9E0-3A85-60D1-D6EA-81CF56F8CF4A}"/>
                </a:ext>
              </a:extLst>
            </p:cNvPr>
            <p:cNvGrpSpPr/>
            <p:nvPr/>
          </p:nvGrpSpPr>
          <p:grpSpPr>
            <a:xfrm rot="3229765">
              <a:off x="10011152" y="3991857"/>
              <a:ext cx="209293" cy="109319"/>
              <a:chOff x="7082309" y="4367678"/>
              <a:chExt cx="293412" cy="109319"/>
            </a:xfrm>
          </p:grpSpPr>
          <p:cxnSp>
            <p:nvCxnSpPr>
              <p:cNvPr id="21" name="直線コネクタ 20">
                <a:extLst>
                  <a:ext uri="{FF2B5EF4-FFF2-40B4-BE49-F238E27FC236}">
                    <a16:creationId xmlns:a16="http://schemas.microsoft.com/office/drawing/2014/main" id="{C72EEFAB-EA9A-2A95-640C-6571AF581697}"/>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60DE9155-162D-415C-0C48-842875CD1133}"/>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E0663D3-E98F-1802-3574-2A8D912502BF}"/>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3985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プレースホルダー 2">
            <a:extLst>
              <a:ext uri="{FF2B5EF4-FFF2-40B4-BE49-F238E27FC236}">
                <a16:creationId xmlns:a16="http://schemas.microsoft.com/office/drawing/2014/main" id="{BECB65A7-E501-1A93-23DA-6A5FEC52AB87}"/>
              </a:ext>
            </a:extLst>
          </p:cNvPr>
          <p:cNvSpPr>
            <a:spLocks noGrp="1"/>
          </p:cNvSpPr>
          <p:nvPr>
            <p:ph type="body" sz="quarter" idx="11"/>
          </p:nvPr>
        </p:nvSpPr>
        <p:spPr>
          <a:xfrm>
            <a:off x="1026000" y="1260000"/>
            <a:ext cx="10620000" cy="328409"/>
          </a:xfrm>
        </p:spPr>
        <p:txBody>
          <a:bodyPr>
            <a:noAutofit/>
          </a:bodyPr>
          <a:lstStyle/>
          <a:p>
            <a:pPr fontAlgn="base">
              <a:spcBef>
                <a:spcPts val="0"/>
              </a:spcBef>
            </a:pPr>
            <a:endParaRPr lang="en-US" altLang="ja-JP" dirty="0"/>
          </a:p>
          <a:p>
            <a:pPr fontAlgn="base">
              <a:spcBef>
                <a:spcPts val="0"/>
              </a:spcBef>
            </a:pPr>
            <a:r>
              <a:rPr lang="ja-JP" altLang="en-US" dirty="0">
                <a:solidFill>
                  <a:schemeClr val="tx1"/>
                </a:solidFill>
              </a:rPr>
              <a:t>メニューボタンより、［年末調整］を選択すると、 </a:t>
            </a:r>
            <a:r>
              <a:rPr lang="en-US" altLang="ja-JP" dirty="0">
                <a:solidFill>
                  <a:schemeClr val="tx1"/>
                </a:solidFill>
                <a:hlinkClick r:id="rId2" action="ppaction://hlinksldjump"/>
              </a:rPr>
              <a:t>P.11</a:t>
            </a:r>
            <a:r>
              <a:rPr lang="ja-JP" altLang="en-US" dirty="0">
                <a:solidFill>
                  <a:schemeClr val="tx1"/>
                </a:solidFill>
              </a:rPr>
              <a:t>の画像に飛ぶことができます。</a:t>
            </a:r>
            <a:endParaRPr lang="en-US" altLang="ja-JP" dirty="0">
              <a:solidFill>
                <a:schemeClr val="tx1"/>
              </a:solidFill>
            </a:endParaRPr>
          </a:p>
          <a:p>
            <a:pPr fontAlgn="base">
              <a:spcBef>
                <a:spcPts val="0"/>
              </a:spcBef>
            </a:pPr>
            <a:endParaRPr lang="en-US" altLang="ja-JP" dirty="0"/>
          </a:p>
        </p:txBody>
      </p:sp>
      <p:sp>
        <p:nvSpPr>
          <p:cNvPr id="18" name="四角形: 角を丸くする 17">
            <a:extLst>
              <a:ext uri="{FF2B5EF4-FFF2-40B4-BE49-F238E27FC236}">
                <a16:creationId xmlns:a16="http://schemas.microsoft.com/office/drawing/2014/main" id="{7C5C05ED-1B0F-99A3-59C7-C31D94EAE6AB}"/>
              </a:ext>
            </a:extLst>
          </p:cNvPr>
          <p:cNvSpPr/>
          <p:nvPr/>
        </p:nvSpPr>
        <p:spPr>
          <a:xfrm>
            <a:off x="1026000" y="1259999"/>
            <a:ext cx="10360241" cy="4771345"/>
          </a:xfrm>
          <a:prstGeom prst="roundRect">
            <a:avLst>
              <a:gd name="adj" fmla="val 5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83607E18-4BDF-DF54-5A13-81456E4D384B}"/>
              </a:ext>
            </a:extLst>
          </p:cNvPr>
          <p:cNvSpPr/>
          <p:nvPr/>
        </p:nvSpPr>
        <p:spPr>
          <a:xfrm>
            <a:off x="1409701" y="1129917"/>
            <a:ext cx="5148117" cy="328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1800" dirty="0">
                <a:solidFill>
                  <a:srgbClr val="FF0000"/>
                </a:solidFill>
                <a:latin typeface="HG丸ｺﾞｼｯｸM-PRO" panose="020F0600000000000000" pitchFamily="50" charset="-128"/>
                <a:ea typeface="HG丸ｺﾞｼｯｸM-PRO" panose="020F0600000000000000" pitchFamily="50" charset="-128"/>
              </a:rPr>
              <a:t>年末調整の</a:t>
            </a:r>
            <a:r>
              <a:rPr kumimoji="1" lang="en-US" altLang="ja-JP" sz="1800" dirty="0">
                <a:solidFill>
                  <a:srgbClr val="FF0000"/>
                </a:solidFill>
                <a:latin typeface="HG丸ｺﾞｼｯｸM-PRO" panose="020F0600000000000000" pitchFamily="50" charset="-128"/>
                <a:ea typeface="HG丸ｺﾞｼｯｸM-PRO" panose="020F0600000000000000" pitchFamily="50" charset="-128"/>
              </a:rPr>
              <a:t>TOP</a:t>
            </a:r>
            <a:r>
              <a:rPr kumimoji="1" lang="ja-JP" altLang="en-US" sz="1800" dirty="0">
                <a:solidFill>
                  <a:srgbClr val="FF0000"/>
                </a:solidFill>
                <a:latin typeface="HG丸ｺﾞｼｯｸM-PRO" panose="020F0600000000000000" pitchFamily="50" charset="-128"/>
                <a:ea typeface="HG丸ｺﾞｼｯｸM-PRO" panose="020F0600000000000000" pitchFamily="50" charset="-128"/>
              </a:rPr>
              <a:t>ページが表示されない場合</a:t>
            </a:r>
            <a:endParaRPr kumimoji="1" lang="ja-JP" altLang="en-US" sz="1800" b="1"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4" name="グラフィックス 3" descr="警告 単色塗りつぶし">
            <a:extLst>
              <a:ext uri="{FF2B5EF4-FFF2-40B4-BE49-F238E27FC236}">
                <a16:creationId xmlns:a16="http://schemas.microsoft.com/office/drawing/2014/main" id="{BA04668A-717D-3D7E-29A8-92F337D1B5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7745" y="1141007"/>
            <a:ext cx="335655" cy="283197"/>
          </a:xfrm>
          <a:prstGeom prst="rect">
            <a:avLst/>
          </a:prstGeom>
        </p:spPr>
      </p:pic>
      <p:sp>
        <p:nvSpPr>
          <p:cNvPr id="5" name="正方形/長方形 4">
            <a:extLst>
              <a:ext uri="{FF2B5EF4-FFF2-40B4-BE49-F238E27FC236}">
                <a16:creationId xmlns:a16="http://schemas.microsoft.com/office/drawing/2014/main" id="{E35558D0-A7EA-5C4F-C49D-A4CD13265FEE}"/>
              </a:ext>
            </a:extLst>
          </p:cNvPr>
          <p:cNvSpPr/>
          <p:nvPr/>
        </p:nvSpPr>
        <p:spPr>
          <a:xfrm>
            <a:off x="6352584" y="2099493"/>
            <a:ext cx="4788000" cy="363629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スマホ画面</a:t>
            </a:r>
          </a:p>
        </p:txBody>
      </p:sp>
      <p:sp>
        <p:nvSpPr>
          <p:cNvPr id="6" name="正方形/長方形 5">
            <a:extLst>
              <a:ext uri="{FF2B5EF4-FFF2-40B4-BE49-F238E27FC236}">
                <a16:creationId xmlns:a16="http://schemas.microsoft.com/office/drawing/2014/main" id="{3FC569EC-C414-4C44-50EB-AC8C7ECABD94}"/>
              </a:ext>
            </a:extLst>
          </p:cNvPr>
          <p:cNvSpPr/>
          <p:nvPr/>
        </p:nvSpPr>
        <p:spPr>
          <a:xfrm>
            <a:off x="1245304" y="2099493"/>
            <a:ext cx="4788000" cy="363629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grpSp>
        <p:nvGrpSpPr>
          <p:cNvPr id="7" name="グループ化 6">
            <a:extLst>
              <a:ext uri="{FF2B5EF4-FFF2-40B4-BE49-F238E27FC236}">
                <a16:creationId xmlns:a16="http://schemas.microsoft.com/office/drawing/2014/main" id="{20652F7F-EF49-78F0-58DA-B81C30D2A221}"/>
              </a:ext>
            </a:extLst>
          </p:cNvPr>
          <p:cNvGrpSpPr/>
          <p:nvPr/>
        </p:nvGrpSpPr>
        <p:grpSpPr>
          <a:xfrm>
            <a:off x="1390387" y="2939474"/>
            <a:ext cx="4337156" cy="2390835"/>
            <a:chOff x="1441935" y="3158324"/>
            <a:chExt cx="4179386" cy="2453238"/>
          </a:xfrm>
        </p:grpSpPr>
        <p:pic>
          <p:nvPicPr>
            <p:cNvPr id="8" name="Google Shape;178;g100996e370d_0_33">
              <a:extLst>
                <a:ext uri="{FF2B5EF4-FFF2-40B4-BE49-F238E27FC236}">
                  <a16:creationId xmlns:a16="http://schemas.microsoft.com/office/drawing/2014/main" id="{C9DCCC7C-4DAD-EC04-66AD-FD3E6D09F006}"/>
                </a:ext>
              </a:extLst>
            </p:cNvPr>
            <p:cNvPicPr preferRelativeResize="0"/>
            <p:nvPr/>
          </p:nvPicPr>
          <p:blipFill rotWithShape="1">
            <a:blip r:embed="rId5">
              <a:alphaModFix/>
            </a:blip>
            <a:srcRect r="23106"/>
            <a:stretch/>
          </p:blipFill>
          <p:spPr>
            <a:xfrm>
              <a:off x="1573670" y="3325343"/>
              <a:ext cx="4047651" cy="2284300"/>
            </a:xfrm>
            <a:prstGeom prst="rect">
              <a:avLst/>
            </a:prstGeom>
            <a:noFill/>
            <a:ln w="12700" cap="flat" cmpd="sng">
              <a:solidFill>
                <a:srgbClr val="000000"/>
              </a:solidFill>
              <a:prstDash val="solid"/>
              <a:round/>
              <a:headEnd type="none" w="sm" len="sm"/>
              <a:tailEnd type="none" w="sm" len="sm"/>
            </a:ln>
          </p:spPr>
        </p:pic>
        <p:sp>
          <p:nvSpPr>
            <p:cNvPr id="9" name="Google Shape;140;gf675c7812c_0_5">
              <a:extLst>
                <a:ext uri="{FF2B5EF4-FFF2-40B4-BE49-F238E27FC236}">
                  <a16:creationId xmlns:a16="http://schemas.microsoft.com/office/drawing/2014/main" id="{A3FBB67A-1F7E-55C9-6892-890E22831077}"/>
                </a:ext>
              </a:extLst>
            </p:cNvPr>
            <p:cNvSpPr/>
            <p:nvPr/>
          </p:nvSpPr>
          <p:spPr>
            <a:xfrm>
              <a:off x="1695451" y="3325343"/>
              <a:ext cx="323850" cy="300507"/>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10" name="Google Shape;140;gf675c7812c_0_5">
              <a:extLst>
                <a:ext uri="{FF2B5EF4-FFF2-40B4-BE49-F238E27FC236}">
                  <a16:creationId xmlns:a16="http://schemas.microsoft.com/office/drawing/2014/main" id="{FD2DED7A-3ABB-1325-E224-40033B10C0FC}"/>
                </a:ext>
              </a:extLst>
            </p:cNvPr>
            <p:cNvSpPr/>
            <p:nvPr/>
          </p:nvSpPr>
          <p:spPr>
            <a:xfrm>
              <a:off x="4068306" y="5203063"/>
              <a:ext cx="888233" cy="337312"/>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11" name="グループ化 10">
              <a:extLst>
                <a:ext uri="{FF2B5EF4-FFF2-40B4-BE49-F238E27FC236}">
                  <a16:creationId xmlns:a16="http://schemas.microsoft.com/office/drawing/2014/main" id="{D1EE0BFC-2A6C-E1FC-85E9-E4789B52F90F}"/>
                </a:ext>
              </a:extLst>
            </p:cNvPr>
            <p:cNvGrpSpPr/>
            <p:nvPr/>
          </p:nvGrpSpPr>
          <p:grpSpPr>
            <a:xfrm>
              <a:off x="4842135" y="5268914"/>
              <a:ext cx="209293" cy="342648"/>
              <a:chOff x="4842135" y="5129214"/>
              <a:chExt cx="209293" cy="342648"/>
            </a:xfrm>
          </p:grpSpPr>
          <p:sp>
            <p:nvSpPr>
              <p:cNvPr id="22" name="グラフィックス 17" descr="カーソル 単色塗りつぶし">
                <a:extLst>
                  <a:ext uri="{FF2B5EF4-FFF2-40B4-BE49-F238E27FC236}">
                    <a16:creationId xmlns:a16="http://schemas.microsoft.com/office/drawing/2014/main" id="{838FCB2A-27FC-25CE-7715-62887C5BD04E}"/>
                  </a:ext>
                </a:extLst>
              </p:cNvPr>
              <p:cNvSpPr/>
              <p:nvPr/>
            </p:nvSpPr>
            <p:spPr>
              <a:xfrm>
                <a:off x="4892843" y="5329488"/>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23" name="グループ化 22">
                <a:extLst>
                  <a:ext uri="{FF2B5EF4-FFF2-40B4-BE49-F238E27FC236}">
                    <a16:creationId xmlns:a16="http://schemas.microsoft.com/office/drawing/2014/main" id="{DC605235-9FB0-C286-0192-FFB7CFA3FB67}"/>
                  </a:ext>
                </a:extLst>
              </p:cNvPr>
              <p:cNvGrpSpPr/>
              <p:nvPr/>
            </p:nvGrpSpPr>
            <p:grpSpPr>
              <a:xfrm rot="2075396">
                <a:off x="4842135" y="5129214"/>
                <a:ext cx="209293" cy="109319"/>
                <a:chOff x="7082309" y="4367678"/>
                <a:chExt cx="293412" cy="109319"/>
              </a:xfrm>
            </p:grpSpPr>
            <p:cxnSp>
              <p:nvCxnSpPr>
                <p:cNvPr id="24" name="直線コネクタ 23">
                  <a:extLst>
                    <a:ext uri="{FF2B5EF4-FFF2-40B4-BE49-F238E27FC236}">
                      <a16:creationId xmlns:a16="http://schemas.microsoft.com/office/drawing/2014/main" id="{E054475A-4FA8-5640-F4C7-254457656D67}"/>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2A010342-9E45-8195-1026-6ADA832EAEC4}"/>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FF320A8-CEF8-B4E9-33ED-1B38EB0838F4}"/>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cxnSp>
          <p:nvCxnSpPr>
            <p:cNvPr id="12" name="直線矢印コネクタ 11">
              <a:extLst>
                <a:ext uri="{FF2B5EF4-FFF2-40B4-BE49-F238E27FC236}">
                  <a16:creationId xmlns:a16="http://schemas.microsoft.com/office/drawing/2014/main" id="{CF3BC686-D3D9-09AC-34F8-3352E093FEBA}"/>
                </a:ext>
              </a:extLst>
            </p:cNvPr>
            <p:cNvCxnSpPr>
              <a:cxnSpLocks/>
            </p:cNvCxnSpPr>
            <p:nvPr/>
          </p:nvCxnSpPr>
          <p:spPr>
            <a:xfrm>
              <a:off x="2060448" y="3757086"/>
              <a:ext cx="1838573" cy="158988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グラフィックス 17" descr="カーソル 単色塗りつぶし">
              <a:extLst>
                <a:ext uri="{FF2B5EF4-FFF2-40B4-BE49-F238E27FC236}">
                  <a16:creationId xmlns:a16="http://schemas.microsoft.com/office/drawing/2014/main" id="{93693C6F-5C54-3C23-867D-9EF71428B23B}"/>
                </a:ext>
              </a:extLst>
            </p:cNvPr>
            <p:cNvSpPr/>
            <p:nvPr/>
          </p:nvSpPr>
          <p:spPr>
            <a:xfrm>
              <a:off x="2060060" y="35185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a:p>
          </p:txBody>
        </p:sp>
        <p:grpSp>
          <p:nvGrpSpPr>
            <p:cNvPr id="14" name="グループ化 13">
              <a:extLst>
                <a:ext uri="{FF2B5EF4-FFF2-40B4-BE49-F238E27FC236}">
                  <a16:creationId xmlns:a16="http://schemas.microsoft.com/office/drawing/2014/main" id="{75F8245E-1ACA-A0CC-CB37-774639562B06}"/>
                </a:ext>
              </a:extLst>
            </p:cNvPr>
            <p:cNvGrpSpPr/>
            <p:nvPr/>
          </p:nvGrpSpPr>
          <p:grpSpPr>
            <a:xfrm rot="2075396">
              <a:off x="2007000" y="3354792"/>
              <a:ext cx="209293" cy="109319"/>
              <a:chOff x="7082309" y="4367678"/>
              <a:chExt cx="293412" cy="109319"/>
            </a:xfrm>
          </p:grpSpPr>
          <p:cxnSp>
            <p:nvCxnSpPr>
              <p:cNvPr id="17" name="直線コネクタ 16">
                <a:extLst>
                  <a:ext uri="{FF2B5EF4-FFF2-40B4-BE49-F238E27FC236}">
                    <a16:creationId xmlns:a16="http://schemas.microsoft.com/office/drawing/2014/main" id="{44FAA36E-7182-3AA7-41BE-CE8F3415A83B}"/>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C69BF30E-0419-D723-B3D2-D5EBB7806996}"/>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22CC9E4-B996-71DF-5463-0C59896435F2}"/>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sp>
          <p:nvSpPr>
            <p:cNvPr id="15" name="楕円 14">
              <a:extLst>
                <a:ext uri="{FF2B5EF4-FFF2-40B4-BE49-F238E27FC236}">
                  <a16:creationId xmlns:a16="http://schemas.microsoft.com/office/drawing/2014/main" id="{DA76A1EC-41B2-55EC-D993-76599F87A42D}"/>
                </a:ext>
              </a:extLst>
            </p:cNvPr>
            <p:cNvSpPr/>
            <p:nvPr/>
          </p:nvSpPr>
          <p:spPr>
            <a:xfrm>
              <a:off x="1441935" y="3158324"/>
              <a:ext cx="288000" cy="288000"/>
            </a:xfrm>
            <a:prstGeom prst="ellipse">
              <a:avLst/>
            </a:prstGeom>
            <a:solidFill>
              <a:schemeClr val="bg1"/>
            </a:solidFill>
            <a:ln>
              <a:solidFill>
                <a:srgbClr val="F4E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4EC3D"/>
                  </a:solidFill>
                  <a:latin typeface="Arial Black" panose="020B0A04020102020204" pitchFamily="34" charset="0"/>
                </a:rPr>
                <a:t>1</a:t>
              </a:r>
              <a:endParaRPr kumimoji="1" lang="ja-JP" altLang="en-US" dirty="0">
                <a:solidFill>
                  <a:srgbClr val="F4EC3D"/>
                </a:solidFill>
                <a:latin typeface="Arial Black" panose="020B0A04020102020204" pitchFamily="34" charset="0"/>
              </a:endParaRPr>
            </a:p>
          </p:txBody>
        </p:sp>
        <p:sp>
          <p:nvSpPr>
            <p:cNvPr id="16" name="楕円 15">
              <a:extLst>
                <a:ext uri="{FF2B5EF4-FFF2-40B4-BE49-F238E27FC236}">
                  <a16:creationId xmlns:a16="http://schemas.microsoft.com/office/drawing/2014/main" id="{C24474CD-575A-770F-D279-AA3BA547BD6D}"/>
                </a:ext>
              </a:extLst>
            </p:cNvPr>
            <p:cNvSpPr/>
            <p:nvPr/>
          </p:nvSpPr>
          <p:spPr>
            <a:xfrm>
              <a:off x="3867453" y="4999301"/>
              <a:ext cx="288000" cy="288000"/>
            </a:xfrm>
            <a:prstGeom prst="ellipse">
              <a:avLst/>
            </a:prstGeom>
            <a:solidFill>
              <a:schemeClr val="bg1"/>
            </a:solidFill>
            <a:ln>
              <a:solidFill>
                <a:srgbClr val="F4E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4EC3D"/>
                  </a:solidFill>
                  <a:latin typeface="Arial Black" panose="020B0A04020102020204" pitchFamily="34" charset="0"/>
                </a:rPr>
                <a:t>2</a:t>
              </a:r>
              <a:endParaRPr kumimoji="1" lang="ja-JP" altLang="en-US" dirty="0">
                <a:solidFill>
                  <a:srgbClr val="F4EC3D"/>
                </a:solidFill>
                <a:latin typeface="Arial Black" panose="020B0A04020102020204" pitchFamily="34" charset="0"/>
              </a:endParaRPr>
            </a:p>
          </p:txBody>
        </p:sp>
      </p:grpSp>
      <p:grpSp>
        <p:nvGrpSpPr>
          <p:cNvPr id="27" name="グループ化 26">
            <a:extLst>
              <a:ext uri="{FF2B5EF4-FFF2-40B4-BE49-F238E27FC236}">
                <a16:creationId xmlns:a16="http://schemas.microsoft.com/office/drawing/2014/main" id="{48F84A1C-F088-8900-CD52-65B9337ABCF5}"/>
              </a:ext>
            </a:extLst>
          </p:cNvPr>
          <p:cNvGrpSpPr/>
          <p:nvPr/>
        </p:nvGrpSpPr>
        <p:grpSpPr>
          <a:xfrm>
            <a:off x="7503117" y="2558474"/>
            <a:ext cx="2256448" cy="2938838"/>
            <a:chOff x="7978470" y="2871200"/>
            <a:chExt cx="2232110" cy="3164028"/>
          </a:xfrm>
        </p:grpSpPr>
        <p:pic>
          <p:nvPicPr>
            <p:cNvPr id="28" name="グラフィックス 27" descr="右向き指示マーク 単色塗りつぶし">
              <a:extLst>
                <a:ext uri="{FF2B5EF4-FFF2-40B4-BE49-F238E27FC236}">
                  <a16:creationId xmlns:a16="http://schemas.microsoft.com/office/drawing/2014/main" id="{51876C18-C1DE-EDE5-C3DF-15B6E9BB14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031873" y="3209856"/>
              <a:ext cx="349688" cy="288000"/>
            </a:xfrm>
            <a:prstGeom prst="rect">
              <a:avLst/>
            </a:prstGeom>
          </p:spPr>
        </p:pic>
        <p:grpSp>
          <p:nvGrpSpPr>
            <p:cNvPr id="29" name="グループ化 28">
              <a:extLst>
                <a:ext uri="{FF2B5EF4-FFF2-40B4-BE49-F238E27FC236}">
                  <a16:creationId xmlns:a16="http://schemas.microsoft.com/office/drawing/2014/main" id="{3B49DBA3-FE26-7B06-9D39-C9275A07E8A4}"/>
                </a:ext>
              </a:extLst>
            </p:cNvPr>
            <p:cNvGrpSpPr/>
            <p:nvPr/>
          </p:nvGrpSpPr>
          <p:grpSpPr>
            <a:xfrm rot="18207996">
              <a:off x="7915128" y="3234529"/>
              <a:ext cx="209293" cy="82610"/>
              <a:chOff x="7082309" y="4367678"/>
              <a:chExt cx="293412" cy="109319"/>
            </a:xfrm>
          </p:grpSpPr>
          <p:cxnSp>
            <p:nvCxnSpPr>
              <p:cNvPr id="40" name="直線コネクタ 39">
                <a:extLst>
                  <a:ext uri="{FF2B5EF4-FFF2-40B4-BE49-F238E27FC236}">
                    <a16:creationId xmlns:a16="http://schemas.microsoft.com/office/drawing/2014/main" id="{9DEF274B-8851-A8F5-AB78-3C1B2C66A3B0}"/>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E84BAD7D-C43B-8526-2682-3BD1EDD8E28D}"/>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2819E908-4F86-983C-8123-2606004FC4F2}"/>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pic>
          <p:nvPicPr>
            <p:cNvPr id="30" name="Google Shape;187;g100996e370d_0_33">
              <a:extLst>
                <a:ext uri="{FF2B5EF4-FFF2-40B4-BE49-F238E27FC236}">
                  <a16:creationId xmlns:a16="http://schemas.microsoft.com/office/drawing/2014/main" id="{792CEB48-845C-25FF-5045-B5DAB61E9947}"/>
                </a:ext>
              </a:extLst>
            </p:cNvPr>
            <p:cNvPicPr preferRelativeResize="0"/>
            <p:nvPr/>
          </p:nvPicPr>
          <p:blipFill rotWithShape="1">
            <a:blip r:embed="rId8">
              <a:alphaModFix/>
            </a:blip>
            <a:srcRect/>
            <a:stretch/>
          </p:blipFill>
          <p:spPr>
            <a:xfrm>
              <a:off x="8384015" y="3068828"/>
              <a:ext cx="1826565" cy="2966400"/>
            </a:xfrm>
            <a:prstGeom prst="rect">
              <a:avLst/>
            </a:prstGeom>
            <a:noFill/>
            <a:ln w="19050" cap="flat" cmpd="sng">
              <a:solidFill>
                <a:schemeClr val="dk2"/>
              </a:solidFill>
              <a:prstDash val="solid"/>
              <a:round/>
              <a:headEnd type="none" w="sm" len="sm"/>
              <a:tailEnd type="none" w="sm" len="sm"/>
            </a:ln>
          </p:spPr>
        </p:pic>
        <p:sp>
          <p:nvSpPr>
            <p:cNvPr id="31" name="Google Shape;140;gf675c7812c_0_5">
              <a:extLst>
                <a:ext uri="{FF2B5EF4-FFF2-40B4-BE49-F238E27FC236}">
                  <a16:creationId xmlns:a16="http://schemas.microsoft.com/office/drawing/2014/main" id="{FE683674-D316-0AE1-AD40-DC7B9E0C6420}"/>
                </a:ext>
              </a:extLst>
            </p:cNvPr>
            <p:cNvSpPr/>
            <p:nvPr/>
          </p:nvSpPr>
          <p:spPr>
            <a:xfrm>
              <a:off x="8342155" y="3045729"/>
              <a:ext cx="323850" cy="300507"/>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32" name="楕円 31">
              <a:extLst>
                <a:ext uri="{FF2B5EF4-FFF2-40B4-BE49-F238E27FC236}">
                  <a16:creationId xmlns:a16="http://schemas.microsoft.com/office/drawing/2014/main" id="{AE9F9FC9-5E49-AAFD-48E9-105FAD9F0FAA}"/>
                </a:ext>
              </a:extLst>
            </p:cNvPr>
            <p:cNvSpPr/>
            <p:nvPr/>
          </p:nvSpPr>
          <p:spPr>
            <a:xfrm>
              <a:off x="8062717" y="2871200"/>
              <a:ext cx="288000" cy="288000"/>
            </a:xfrm>
            <a:prstGeom prst="ellipse">
              <a:avLst/>
            </a:prstGeom>
            <a:solidFill>
              <a:schemeClr val="bg1"/>
            </a:solidFill>
            <a:ln>
              <a:solidFill>
                <a:srgbClr val="F4E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4EC3D"/>
                  </a:solidFill>
                  <a:latin typeface="Arial Black" panose="020B0A04020102020204" pitchFamily="34" charset="0"/>
                </a:rPr>
                <a:t>1</a:t>
              </a:r>
              <a:endParaRPr kumimoji="1" lang="ja-JP" altLang="en-US" dirty="0">
                <a:solidFill>
                  <a:srgbClr val="F4EC3D"/>
                </a:solidFill>
                <a:latin typeface="Arial Black" panose="020B0A04020102020204" pitchFamily="34" charset="0"/>
              </a:endParaRPr>
            </a:p>
          </p:txBody>
        </p:sp>
        <p:sp>
          <p:nvSpPr>
            <p:cNvPr id="33" name="Google Shape;140;gf675c7812c_0_5">
              <a:extLst>
                <a:ext uri="{FF2B5EF4-FFF2-40B4-BE49-F238E27FC236}">
                  <a16:creationId xmlns:a16="http://schemas.microsoft.com/office/drawing/2014/main" id="{F15AF55E-6969-F56C-9366-F4D951B1ABA0}"/>
                </a:ext>
              </a:extLst>
            </p:cNvPr>
            <p:cNvSpPr/>
            <p:nvPr/>
          </p:nvSpPr>
          <p:spPr>
            <a:xfrm>
              <a:off x="8390533" y="4784925"/>
              <a:ext cx="639167" cy="214376"/>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34" name="楕円 33">
              <a:extLst>
                <a:ext uri="{FF2B5EF4-FFF2-40B4-BE49-F238E27FC236}">
                  <a16:creationId xmlns:a16="http://schemas.microsoft.com/office/drawing/2014/main" id="{CE2464EF-5442-E142-0478-1E71FE6F0C35}"/>
                </a:ext>
              </a:extLst>
            </p:cNvPr>
            <p:cNvSpPr/>
            <p:nvPr/>
          </p:nvSpPr>
          <p:spPr>
            <a:xfrm>
              <a:off x="8189680" y="4581163"/>
              <a:ext cx="288000" cy="288000"/>
            </a:xfrm>
            <a:prstGeom prst="ellipse">
              <a:avLst/>
            </a:prstGeom>
            <a:solidFill>
              <a:schemeClr val="bg1"/>
            </a:solidFill>
            <a:ln>
              <a:solidFill>
                <a:srgbClr val="F4E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4EC3D"/>
                  </a:solidFill>
                  <a:latin typeface="Arial Black" panose="020B0A04020102020204" pitchFamily="34" charset="0"/>
                </a:rPr>
                <a:t>2</a:t>
              </a:r>
              <a:endParaRPr kumimoji="1" lang="ja-JP" altLang="en-US" dirty="0">
                <a:solidFill>
                  <a:srgbClr val="F4EC3D"/>
                </a:solidFill>
                <a:latin typeface="Arial Black" panose="020B0A04020102020204" pitchFamily="34" charset="0"/>
              </a:endParaRPr>
            </a:p>
          </p:txBody>
        </p:sp>
        <p:pic>
          <p:nvPicPr>
            <p:cNvPr id="35" name="グラフィックス 34" descr="右向き指示マーク 単色塗りつぶし">
              <a:extLst>
                <a:ext uri="{FF2B5EF4-FFF2-40B4-BE49-F238E27FC236}">
                  <a16:creationId xmlns:a16="http://schemas.microsoft.com/office/drawing/2014/main" id="{ED65F9AA-3D91-AF12-9C43-BE6EB6397B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023311" y="4899999"/>
              <a:ext cx="349688" cy="288000"/>
            </a:xfrm>
            <a:prstGeom prst="rect">
              <a:avLst/>
            </a:prstGeom>
          </p:spPr>
        </p:pic>
        <p:grpSp>
          <p:nvGrpSpPr>
            <p:cNvPr id="36" name="グループ化 35">
              <a:extLst>
                <a:ext uri="{FF2B5EF4-FFF2-40B4-BE49-F238E27FC236}">
                  <a16:creationId xmlns:a16="http://schemas.microsoft.com/office/drawing/2014/main" id="{23891F95-3152-B714-9B05-D1CA4BB3CA5E}"/>
                </a:ext>
              </a:extLst>
            </p:cNvPr>
            <p:cNvGrpSpPr/>
            <p:nvPr/>
          </p:nvGrpSpPr>
          <p:grpSpPr>
            <a:xfrm rot="18808707">
              <a:off x="7945128" y="4870936"/>
              <a:ext cx="209293" cy="82610"/>
              <a:chOff x="7082309" y="4367678"/>
              <a:chExt cx="293412" cy="109319"/>
            </a:xfrm>
          </p:grpSpPr>
          <p:cxnSp>
            <p:nvCxnSpPr>
              <p:cNvPr id="37" name="直線コネクタ 36">
                <a:extLst>
                  <a:ext uri="{FF2B5EF4-FFF2-40B4-BE49-F238E27FC236}">
                    <a16:creationId xmlns:a16="http://schemas.microsoft.com/office/drawing/2014/main" id="{6B06FADB-8502-5AF2-E8B7-CCFF67919BEA}"/>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F04DAEA8-22C5-AEFC-BECB-F2C02EB9D242}"/>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C33C677-1828-63BC-9E9E-2A211EC3B3F7}"/>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
        <p:nvSpPr>
          <p:cNvPr id="45" name="テキスト プレースホルダー 1">
            <a:extLst>
              <a:ext uri="{FF2B5EF4-FFF2-40B4-BE49-F238E27FC236}">
                <a16:creationId xmlns:a16="http://schemas.microsoft.com/office/drawing/2014/main" id="{C8795230-370C-A671-793E-733FCB28AC26}"/>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a:t>
            </a:r>
            <a:r>
              <a:rPr lang="ja-JP" altLang="en-US" i="0" dirty="0">
                <a:effectLst/>
                <a:latin typeface="Lato" panose="020F0502020204030203" pitchFamily="34" charset="0"/>
              </a:rPr>
              <a:t>年末調整の回答を開始する</a:t>
            </a:r>
            <a:endParaRPr kumimoji="1" lang="ja-JP" altLang="en-US" dirty="0"/>
          </a:p>
        </p:txBody>
      </p:sp>
      <p:sp>
        <p:nvSpPr>
          <p:cNvPr id="46" name="四角形: 角を丸くする 45">
            <a:extLst>
              <a:ext uri="{FF2B5EF4-FFF2-40B4-BE49-F238E27FC236}">
                <a16:creationId xmlns:a16="http://schemas.microsoft.com/office/drawing/2014/main" id="{67E3248C-6C48-0DAF-F198-133CB0AD2F38}"/>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STEP4</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Tree>
    <p:extLst>
      <p:ext uri="{BB962C8B-B14F-4D97-AF65-F5344CB8AC3E}">
        <p14:creationId xmlns:p14="http://schemas.microsoft.com/office/powerpoint/2010/main" val="1388209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ED00EE9-7F89-8F69-736F-8D694C2AB206}"/>
              </a:ext>
            </a:extLst>
          </p:cNvPr>
          <p:cNvSpPr>
            <a:spLocks noGrp="1"/>
          </p:cNvSpPr>
          <p:nvPr>
            <p:ph type="body" sz="quarter" idx="10"/>
          </p:nvPr>
        </p:nvSpPr>
        <p:spPr/>
        <p:txBody>
          <a:bodyPr>
            <a:normAutofit lnSpcReduction="10000"/>
          </a:bodyPr>
          <a:lstStyle/>
          <a:p>
            <a:r>
              <a:rPr kumimoji="1" lang="ja-JP" altLang="en-US" dirty="0"/>
              <a:t>　　　　　</a:t>
            </a:r>
            <a:r>
              <a:rPr lang="ja-JP" altLang="en-US" i="0" dirty="0">
                <a:effectLst/>
                <a:latin typeface="Lato" panose="020F0502020204030203" pitchFamily="34" charset="0"/>
              </a:rPr>
              <a:t>年末調整の回答を開始する</a:t>
            </a:r>
            <a:endParaRPr kumimoji="1" lang="ja-JP" altLang="en-US" dirty="0"/>
          </a:p>
        </p:txBody>
      </p:sp>
      <p:sp>
        <p:nvSpPr>
          <p:cNvPr id="5" name="四角形: 角を丸くする 4">
            <a:extLst>
              <a:ext uri="{FF2B5EF4-FFF2-40B4-BE49-F238E27FC236}">
                <a16:creationId xmlns:a16="http://schemas.microsoft.com/office/drawing/2014/main" id="{35DFAC4B-FDE0-66B7-A852-D061680A5CE5}"/>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STEP4</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14" name="テキスト プレースホルダー 2">
            <a:extLst>
              <a:ext uri="{FF2B5EF4-FFF2-40B4-BE49-F238E27FC236}">
                <a16:creationId xmlns:a16="http://schemas.microsoft.com/office/drawing/2014/main" id="{279B5097-5D48-72CC-361C-D90CF81C4AB8}"/>
              </a:ext>
            </a:extLst>
          </p:cNvPr>
          <p:cNvSpPr>
            <a:spLocks noGrp="1"/>
          </p:cNvSpPr>
          <p:nvPr>
            <p:ph type="body" sz="quarter" idx="11"/>
          </p:nvPr>
        </p:nvSpPr>
        <p:spPr>
          <a:xfrm>
            <a:off x="1026000" y="1080000"/>
            <a:ext cx="10620000" cy="392867"/>
          </a:xfrm>
        </p:spPr>
        <p:txBody>
          <a:bodyPr>
            <a:noAutofit/>
          </a:bodyPr>
          <a:lstStyle/>
          <a:p>
            <a:pPr marL="0" fontAlgn="base">
              <a:spcBef>
                <a:spcPts val="0"/>
              </a:spcBef>
            </a:pPr>
            <a:r>
              <a:rPr lang="ja-JP" altLang="en-US" dirty="0">
                <a:solidFill>
                  <a:schemeClr val="tx1"/>
                </a:solidFill>
                <a:cs typeface="Meiryo"/>
                <a:sym typeface="Meiryo"/>
              </a:rPr>
              <a:t>［開始］ボタンをクリック</a:t>
            </a:r>
            <a:r>
              <a:rPr lang="en-US" altLang="ja-JP" dirty="0">
                <a:solidFill>
                  <a:schemeClr val="tx1"/>
                </a:solidFill>
                <a:cs typeface="Meiryo"/>
                <a:sym typeface="Meiryo"/>
              </a:rPr>
              <a:t>(</a:t>
            </a:r>
            <a:r>
              <a:rPr lang="ja-JP" altLang="en-US" dirty="0">
                <a:solidFill>
                  <a:schemeClr val="tx1"/>
                </a:solidFill>
                <a:cs typeface="Meiryo"/>
                <a:sym typeface="Meiryo"/>
              </a:rPr>
              <a:t>タップ</a:t>
            </a:r>
            <a:r>
              <a:rPr lang="en-US" altLang="ja-JP" dirty="0">
                <a:solidFill>
                  <a:schemeClr val="tx1"/>
                </a:solidFill>
                <a:cs typeface="Meiryo"/>
                <a:sym typeface="Meiryo"/>
              </a:rPr>
              <a:t>)</a:t>
            </a:r>
            <a:r>
              <a:rPr lang="ja-JP" altLang="en-US" dirty="0">
                <a:solidFill>
                  <a:schemeClr val="tx1"/>
                </a:solidFill>
                <a:cs typeface="Meiryo"/>
                <a:sym typeface="Meiryo"/>
              </a:rPr>
              <a:t>してください。</a:t>
            </a:r>
          </a:p>
        </p:txBody>
      </p:sp>
      <p:sp>
        <p:nvSpPr>
          <p:cNvPr id="3" name="正方形/長方形 2">
            <a:extLst>
              <a:ext uri="{FF2B5EF4-FFF2-40B4-BE49-F238E27FC236}">
                <a16:creationId xmlns:a16="http://schemas.microsoft.com/office/drawing/2014/main" id="{8C1AAA54-C83B-165F-5321-2CCCBD8B51AB}"/>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6" name="Google Shape;246;g152ec4e6b97_0_66">
            <a:extLst>
              <a:ext uri="{FF2B5EF4-FFF2-40B4-BE49-F238E27FC236}">
                <a16:creationId xmlns:a16="http://schemas.microsoft.com/office/drawing/2014/main" id="{E8BA4740-6779-0CF0-73D3-304621FEF126}"/>
              </a:ext>
            </a:extLst>
          </p:cNvPr>
          <p:cNvPicPr preferRelativeResize="0"/>
          <p:nvPr/>
        </p:nvPicPr>
        <p:blipFill rotWithShape="1">
          <a:blip r:embed="rId2"/>
          <a:srcRect l="5815" r="5815"/>
          <a:stretch/>
        </p:blipFill>
        <p:spPr>
          <a:xfrm>
            <a:off x="3095949" y="2057399"/>
            <a:ext cx="6733852" cy="4038737"/>
          </a:xfrm>
          <a:prstGeom prst="rect">
            <a:avLst/>
          </a:prstGeom>
          <a:noFill/>
          <a:ln w="12700" cap="flat" cmpd="sng">
            <a:solidFill>
              <a:schemeClr val="tx1"/>
            </a:solidFill>
            <a:prstDash val="solid"/>
            <a:round/>
            <a:headEnd type="none" w="sm" len="sm"/>
            <a:tailEnd type="none" w="sm" len="sm"/>
          </a:ln>
        </p:spPr>
      </p:pic>
      <p:sp>
        <p:nvSpPr>
          <p:cNvPr id="7" name="Google Shape;140;gf675c7812c_0_5">
            <a:extLst>
              <a:ext uri="{FF2B5EF4-FFF2-40B4-BE49-F238E27FC236}">
                <a16:creationId xmlns:a16="http://schemas.microsoft.com/office/drawing/2014/main" id="{87E98E8D-102A-87E9-B47F-BF679B525ED0}"/>
              </a:ext>
            </a:extLst>
          </p:cNvPr>
          <p:cNvSpPr/>
          <p:nvPr/>
        </p:nvSpPr>
        <p:spPr>
          <a:xfrm>
            <a:off x="5920510" y="5619647"/>
            <a:ext cx="1085736" cy="316706"/>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8" name="グループ化 7">
            <a:extLst>
              <a:ext uri="{FF2B5EF4-FFF2-40B4-BE49-F238E27FC236}">
                <a16:creationId xmlns:a16="http://schemas.microsoft.com/office/drawing/2014/main" id="{E2DE67B1-E13A-2D0C-6C75-3775DC45DB27}"/>
              </a:ext>
            </a:extLst>
          </p:cNvPr>
          <p:cNvGrpSpPr/>
          <p:nvPr/>
        </p:nvGrpSpPr>
        <p:grpSpPr>
          <a:xfrm>
            <a:off x="6913881" y="5619647"/>
            <a:ext cx="257156" cy="322595"/>
            <a:chOff x="7166273" y="5363092"/>
            <a:chExt cx="209293" cy="306095"/>
          </a:xfrm>
        </p:grpSpPr>
        <p:sp>
          <p:nvSpPr>
            <p:cNvPr id="9" name="グラフィックス 17" descr="カーソル 単色塗りつぶし">
              <a:extLst>
                <a:ext uri="{FF2B5EF4-FFF2-40B4-BE49-F238E27FC236}">
                  <a16:creationId xmlns:a16="http://schemas.microsoft.com/office/drawing/2014/main" id="{C7F33870-B601-A3B4-F551-0421FEBE10D5}"/>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10" name="グループ化 9">
              <a:extLst>
                <a:ext uri="{FF2B5EF4-FFF2-40B4-BE49-F238E27FC236}">
                  <a16:creationId xmlns:a16="http://schemas.microsoft.com/office/drawing/2014/main" id="{C28853F0-E970-8A50-B236-92893C9F7406}"/>
                </a:ext>
              </a:extLst>
            </p:cNvPr>
            <p:cNvGrpSpPr/>
            <p:nvPr/>
          </p:nvGrpSpPr>
          <p:grpSpPr>
            <a:xfrm rot="2075396">
              <a:off x="7166273" y="5363092"/>
              <a:ext cx="209293" cy="109319"/>
              <a:chOff x="7082309" y="4367678"/>
              <a:chExt cx="293412" cy="109319"/>
            </a:xfrm>
          </p:grpSpPr>
          <p:cxnSp>
            <p:nvCxnSpPr>
              <p:cNvPr id="11" name="直線コネクタ 10">
                <a:extLst>
                  <a:ext uri="{FF2B5EF4-FFF2-40B4-BE49-F238E27FC236}">
                    <a16:creationId xmlns:a16="http://schemas.microsoft.com/office/drawing/2014/main" id="{F1F45983-F4D2-2B15-3C34-66A8FDB3B202}"/>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95380EB4-D0C6-725D-A6B0-F92D374D09B8}"/>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8511CE55-6BD5-A52C-22FE-D7F4E51D2762}"/>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79857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09D74B3-87AA-15A7-4834-360627D471CB}"/>
              </a:ext>
            </a:extLst>
          </p:cNvPr>
          <p:cNvSpPr>
            <a:spLocks noGrp="1"/>
          </p:cNvSpPr>
          <p:nvPr>
            <p:ph type="body" sz="quarter" idx="10"/>
          </p:nvPr>
        </p:nvSpPr>
        <p:spPr/>
        <p:txBody>
          <a:bodyPr>
            <a:normAutofit lnSpcReduction="10000"/>
          </a:bodyPr>
          <a:lstStyle/>
          <a:p>
            <a:r>
              <a:rPr kumimoji="1" lang="en-US" altLang="ja-JP" dirty="0">
                <a:ln w="19050">
                  <a:solidFill>
                    <a:srgbClr val="171C61"/>
                  </a:solidFill>
                </a:ln>
              </a:rPr>
              <a:t>2 </a:t>
            </a:r>
            <a:r>
              <a:rPr kumimoji="1" lang="ja-JP" altLang="en-US" dirty="0"/>
              <a:t>回答時の注意事項</a:t>
            </a:r>
          </a:p>
        </p:txBody>
      </p:sp>
      <p:sp>
        <p:nvSpPr>
          <p:cNvPr id="20" name="テキスト プレースホルダー 2">
            <a:extLst>
              <a:ext uri="{FF2B5EF4-FFF2-40B4-BE49-F238E27FC236}">
                <a16:creationId xmlns:a16="http://schemas.microsoft.com/office/drawing/2014/main" id="{BECB65A7-E501-1A93-23DA-6A5FEC52AB87}"/>
              </a:ext>
            </a:extLst>
          </p:cNvPr>
          <p:cNvSpPr>
            <a:spLocks noGrp="1"/>
          </p:cNvSpPr>
          <p:nvPr>
            <p:ph type="body" sz="quarter" idx="11"/>
          </p:nvPr>
        </p:nvSpPr>
        <p:spPr>
          <a:xfrm>
            <a:off x="1026000" y="1260000"/>
            <a:ext cx="10620000" cy="328409"/>
          </a:xfrm>
        </p:spPr>
        <p:txBody>
          <a:bodyPr>
            <a:noAutofit/>
          </a:bodyPr>
          <a:lstStyle/>
          <a:p>
            <a:pPr marL="0">
              <a:lnSpc>
                <a:spcPct val="115000"/>
              </a:lnSpc>
              <a:spcBef>
                <a:spcPts val="0"/>
              </a:spcBef>
              <a:buSzPts val="1800"/>
            </a:pPr>
            <a:r>
              <a:rPr lang="ja-JP" altLang="en-US" dirty="0">
                <a:solidFill>
                  <a:srgbClr val="5C5C5C"/>
                </a:solidFill>
                <a:highlight>
                  <a:srgbClr val="FFFFFF"/>
                </a:highlight>
                <a:cs typeface="Meiryo"/>
                <a:sym typeface="Meiryo"/>
              </a:rPr>
              <a:t>　</a:t>
            </a:r>
            <a:endParaRPr lang="en-US" altLang="ja-JP" b="1" dirty="0">
              <a:solidFill>
                <a:srgbClr val="FF0000"/>
              </a:solidFill>
              <a:highlight>
                <a:srgbClr val="FFFFFF"/>
              </a:highlight>
              <a:cs typeface="Meiryo"/>
              <a:sym typeface="Meiryo"/>
            </a:endParaRPr>
          </a:p>
          <a:p>
            <a:pPr marL="133200">
              <a:lnSpc>
                <a:spcPct val="115000"/>
              </a:lnSpc>
              <a:spcBef>
                <a:spcPts val="0"/>
              </a:spcBef>
              <a:buSzPts val="1800"/>
            </a:pPr>
            <a:r>
              <a:rPr lang="ja-JP" altLang="en-US" dirty="0">
                <a:solidFill>
                  <a:schemeClr val="tx1"/>
                </a:solidFill>
                <a:highlight>
                  <a:srgbClr val="FFFFFF"/>
                </a:highlight>
                <a:cs typeface="Meiryo"/>
                <a:sym typeface="Meiryo"/>
              </a:rPr>
              <a:t>・入力内容は「次の設問へ進む」ボタンを押し、画面を移動すると保存されます。</a:t>
            </a:r>
          </a:p>
          <a:p>
            <a:pPr marL="133346">
              <a:lnSpc>
                <a:spcPct val="115000"/>
              </a:lnSpc>
              <a:buClr>
                <a:srgbClr val="5C5C5C"/>
              </a:buClr>
              <a:buSzPts val="1500"/>
            </a:pPr>
            <a:r>
              <a:rPr lang="ja-JP" altLang="en-US" dirty="0">
                <a:solidFill>
                  <a:schemeClr val="tx1"/>
                </a:solidFill>
                <a:highlight>
                  <a:srgbClr val="FFFFFF"/>
                </a:highlight>
                <a:cs typeface="Meiryo"/>
                <a:sym typeface="Meiryo"/>
              </a:rPr>
              <a:t>・「次の設問へ進む」ボタンを押さずに、画面を更新すると入力された情報が保存されません。</a:t>
            </a:r>
          </a:p>
          <a:p>
            <a:pPr marL="133346">
              <a:lnSpc>
                <a:spcPct val="115000"/>
              </a:lnSpc>
              <a:buClr>
                <a:srgbClr val="5C5C5C"/>
              </a:buClr>
              <a:buSzPts val="1500"/>
            </a:pPr>
            <a:r>
              <a:rPr lang="ja-JP" altLang="en-US" dirty="0">
                <a:solidFill>
                  <a:schemeClr val="tx1"/>
                </a:solidFill>
                <a:highlight>
                  <a:srgbClr val="FFFFFF"/>
                </a:highlight>
                <a:cs typeface="Meiryo"/>
                <a:sym typeface="Meiryo"/>
              </a:rPr>
              <a:t>・再度回答を修正したい場合は、設問一覧より設問を選択し戻ってください（</a:t>
            </a:r>
            <a:r>
              <a:rPr lang="en-US" altLang="ja-JP" dirty="0">
                <a:solidFill>
                  <a:schemeClr val="tx1"/>
                </a:solidFill>
                <a:highlight>
                  <a:srgbClr val="FFFFFF"/>
                </a:highlight>
                <a:cs typeface="Meiryo"/>
                <a:sym typeface="Meiryo"/>
              </a:rPr>
              <a:t>P.15</a:t>
            </a:r>
            <a:r>
              <a:rPr lang="ja-JP" altLang="en-US" dirty="0">
                <a:solidFill>
                  <a:schemeClr val="tx1"/>
                </a:solidFill>
                <a:highlight>
                  <a:srgbClr val="FFFFFF"/>
                </a:highlight>
                <a:cs typeface="Meiryo"/>
                <a:sym typeface="Meiryo"/>
              </a:rPr>
              <a:t>参照）。</a:t>
            </a:r>
          </a:p>
          <a:p>
            <a:pPr marL="133346">
              <a:lnSpc>
                <a:spcPct val="115000"/>
              </a:lnSpc>
              <a:buClr>
                <a:srgbClr val="5C5C5C"/>
              </a:buClr>
              <a:buSzPts val="1500"/>
            </a:pPr>
            <a:r>
              <a:rPr lang="ja-JP" altLang="en-US" dirty="0">
                <a:solidFill>
                  <a:schemeClr val="tx1"/>
                </a:solidFill>
                <a:highlight>
                  <a:srgbClr val="FFFFFF"/>
                </a:highlight>
                <a:cs typeface="Meiryo"/>
                <a:sym typeface="Meiryo"/>
              </a:rPr>
              <a:t>・金額や郵便番号など、数字は半角で入力してください。</a:t>
            </a:r>
          </a:p>
          <a:p>
            <a:pPr marL="133346">
              <a:lnSpc>
                <a:spcPct val="115000"/>
              </a:lnSpc>
              <a:buClr>
                <a:srgbClr val="5C5C5C"/>
              </a:buClr>
              <a:buSzPts val="1500"/>
            </a:pPr>
            <a:r>
              <a:rPr lang="ja-JP" altLang="en-US" dirty="0">
                <a:solidFill>
                  <a:schemeClr val="tx1"/>
                </a:solidFill>
                <a:highlight>
                  <a:srgbClr val="FFFFFF"/>
                </a:highlight>
                <a:cs typeface="Meiryo"/>
                <a:sym typeface="Meiryo"/>
              </a:rPr>
              <a:t>・従業員によっては回答内容が事前に入力されている場合があります。</a:t>
            </a:r>
            <a:br>
              <a:rPr lang="en-US" altLang="ja-JP" dirty="0">
                <a:solidFill>
                  <a:schemeClr val="tx1"/>
                </a:solidFill>
                <a:highlight>
                  <a:srgbClr val="FFFFFF"/>
                </a:highlight>
                <a:cs typeface="Meiryo"/>
                <a:sym typeface="Meiryo"/>
              </a:rPr>
            </a:br>
            <a:r>
              <a:rPr lang="ja-JP" altLang="en-US" dirty="0">
                <a:solidFill>
                  <a:schemeClr val="tx1"/>
                </a:solidFill>
                <a:highlight>
                  <a:srgbClr val="FFFFFF"/>
                </a:highlight>
                <a:cs typeface="Meiryo"/>
                <a:sym typeface="Meiryo"/>
              </a:rPr>
              <a:t>　その場合は入力内容に誤りがないか確認し、</a:t>
            </a:r>
            <a:br>
              <a:rPr lang="en-US" altLang="ja-JP" dirty="0">
                <a:solidFill>
                  <a:schemeClr val="tx1"/>
                </a:solidFill>
                <a:highlight>
                  <a:srgbClr val="FFFFFF"/>
                </a:highlight>
                <a:cs typeface="Meiryo"/>
                <a:sym typeface="Meiryo"/>
              </a:rPr>
            </a:br>
            <a:r>
              <a:rPr lang="ja-JP" altLang="en-US" dirty="0">
                <a:solidFill>
                  <a:schemeClr val="tx1"/>
                </a:solidFill>
                <a:highlight>
                  <a:srgbClr val="FFFFFF"/>
                </a:highlight>
                <a:cs typeface="Meiryo"/>
                <a:sym typeface="Meiryo"/>
              </a:rPr>
              <a:t>　修正・変更箇所があれば正しい情報を入力してください。</a:t>
            </a:r>
            <a:endParaRPr lang="en-US" altLang="ja-JP" dirty="0">
              <a:solidFill>
                <a:schemeClr val="tx1"/>
              </a:solidFill>
              <a:highlight>
                <a:srgbClr val="FFFFFF"/>
              </a:highlight>
              <a:cs typeface="Meiryo"/>
              <a:sym typeface="Meiryo"/>
            </a:endParaRPr>
          </a:p>
          <a:p>
            <a:pPr marL="180000">
              <a:lnSpc>
                <a:spcPct val="115000"/>
              </a:lnSpc>
              <a:buSzPts val="1500"/>
            </a:pPr>
            <a:r>
              <a:rPr lang="ja-JP" altLang="en-US" dirty="0">
                <a:solidFill>
                  <a:schemeClr val="tx1"/>
                </a:solidFill>
                <a:highlight>
                  <a:srgbClr val="FFFFFF"/>
                </a:highlight>
                <a:cs typeface="Meiryo"/>
                <a:sym typeface="Meiryo"/>
              </a:rPr>
              <a:t>・各設問に「管理者からの補足」が記載されている場合がございます。必ずご確認ください。</a:t>
            </a:r>
          </a:p>
          <a:p>
            <a:pPr fontAlgn="base">
              <a:spcBef>
                <a:spcPts val="0"/>
              </a:spcBef>
            </a:pPr>
            <a:endParaRPr lang="en-US" altLang="ja-JP" dirty="0"/>
          </a:p>
        </p:txBody>
      </p:sp>
      <p:sp>
        <p:nvSpPr>
          <p:cNvPr id="18" name="四角形: 角を丸くする 17">
            <a:extLst>
              <a:ext uri="{FF2B5EF4-FFF2-40B4-BE49-F238E27FC236}">
                <a16:creationId xmlns:a16="http://schemas.microsoft.com/office/drawing/2014/main" id="{7C5C05ED-1B0F-99A3-59C7-C31D94EAE6AB}"/>
              </a:ext>
            </a:extLst>
          </p:cNvPr>
          <p:cNvSpPr/>
          <p:nvPr/>
        </p:nvSpPr>
        <p:spPr>
          <a:xfrm>
            <a:off x="1026000" y="1260000"/>
            <a:ext cx="10360241" cy="3848926"/>
          </a:xfrm>
          <a:prstGeom prst="roundRect">
            <a:avLst>
              <a:gd name="adj" fmla="val 5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83607E18-4BDF-DF54-5A13-81456E4D384B}"/>
              </a:ext>
            </a:extLst>
          </p:cNvPr>
          <p:cNvSpPr/>
          <p:nvPr/>
        </p:nvSpPr>
        <p:spPr>
          <a:xfrm>
            <a:off x="1409701" y="1129917"/>
            <a:ext cx="2771683" cy="328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1800" b="1" dirty="0">
                <a:solidFill>
                  <a:srgbClr val="FF0000"/>
                </a:solidFill>
                <a:latin typeface="HG丸ｺﾞｼｯｸM-PRO" panose="020F0600000000000000" pitchFamily="50" charset="-128"/>
                <a:ea typeface="HG丸ｺﾞｼｯｸM-PRO" panose="020F0600000000000000" pitchFamily="50" charset="-128"/>
              </a:rPr>
              <a:t>回答時の注意事項 ①</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4" name="グラフィックス 3" descr="警告 単色塗りつぶし">
            <a:extLst>
              <a:ext uri="{FF2B5EF4-FFF2-40B4-BE49-F238E27FC236}">
                <a16:creationId xmlns:a16="http://schemas.microsoft.com/office/drawing/2014/main" id="{BA04668A-717D-3D7E-29A8-92F337D1B5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7745" y="1141007"/>
            <a:ext cx="335655" cy="283197"/>
          </a:xfrm>
          <a:prstGeom prst="rect">
            <a:avLst/>
          </a:prstGeom>
        </p:spPr>
      </p:pic>
    </p:spTree>
    <p:extLst>
      <p:ext uri="{BB962C8B-B14F-4D97-AF65-F5344CB8AC3E}">
        <p14:creationId xmlns:p14="http://schemas.microsoft.com/office/powerpoint/2010/main" val="1031919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09D74B3-87AA-15A7-4834-360627D471CB}"/>
              </a:ext>
            </a:extLst>
          </p:cNvPr>
          <p:cNvSpPr>
            <a:spLocks noGrp="1"/>
          </p:cNvSpPr>
          <p:nvPr>
            <p:ph type="body" sz="quarter" idx="10"/>
          </p:nvPr>
        </p:nvSpPr>
        <p:spPr/>
        <p:txBody>
          <a:bodyPr>
            <a:normAutofit lnSpcReduction="10000"/>
          </a:bodyPr>
          <a:lstStyle/>
          <a:p>
            <a:r>
              <a:rPr kumimoji="1" lang="en-US" altLang="ja-JP" dirty="0">
                <a:ln w="19050">
                  <a:solidFill>
                    <a:srgbClr val="171C61"/>
                  </a:solidFill>
                </a:ln>
              </a:rPr>
              <a:t>2 </a:t>
            </a:r>
            <a:r>
              <a:rPr kumimoji="1" lang="ja-JP" altLang="en-US" dirty="0"/>
              <a:t>回答時の注意事項</a:t>
            </a:r>
          </a:p>
        </p:txBody>
      </p:sp>
      <p:sp>
        <p:nvSpPr>
          <p:cNvPr id="20" name="テキスト プレースホルダー 2">
            <a:extLst>
              <a:ext uri="{FF2B5EF4-FFF2-40B4-BE49-F238E27FC236}">
                <a16:creationId xmlns:a16="http://schemas.microsoft.com/office/drawing/2014/main" id="{BECB65A7-E501-1A93-23DA-6A5FEC52AB87}"/>
              </a:ext>
            </a:extLst>
          </p:cNvPr>
          <p:cNvSpPr>
            <a:spLocks noGrp="1"/>
          </p:cNvSpPr>
          <p:nvPr>
            <p:ph type="body" sz="quarter" idx="11"/>
          </p:nvPr>
        </p:nvSpPr>
        <p:spPr>
          <a:xfrm>
            <a:off x="1026000" y="1260000"/>
            <a:ext cx="10620000" cy="328409"/>
          </a:xfrm>
        </p:spPr>
        <p:txBody>
          <a:bodyPr>
            <a:noAutofit/>
          </a:bodyPr>
          <a:lstStyle/>
          <a:p>
            <a:pPr marL="0">
              <a:lnSpc>
                <a:spcPct val="115000"/>
              </a:lnSpc>
              <a:spcBef>
                <a:spcPts val="0"/>
              </a:spcBef>
              <a:buSzPts val="1800"/>
            </a:pPr>
            <a:r>
              <a:rPr lang="ja-JP" altLang="en-US" dirty="0">
                <a:solidFill>
                  <a:srgbClr val="5C5C5C"/>
                </a:solidFill>
                <a:highlight>
                  <a:srgbClr val="FFFFFF"/>
                </a:highlight>
                <a:cs typeface="Meiryo"/>
                <a:sym typeface="Meiryo"/>
              </a:rPr>
              <a:t>　</a:t>
            </a:r>
            <a:endParaRPr lang="en-US" altLang="ja-JP" b="1" dirty="0">
              <a:solidFill>
                <a:srgbClr val="FF0000"/>
              </a:solidFill>
              <a:highlight>
                <a:srgbClr val="FFFFFF"/>
              </a:highlight>
              <a:cs typeface="Meiryo"/>
              <a:sym typeface="Meiryo"/>
            </a:endParaRPr>
          </a:p>
          <a:p>
            <a:pPr marL="133200">
              <a:lnSpc>
                <a:spcPct val="115000"/>
              </a:lnSpc>
              <a:spcBef>
                <a:spcPts val="0"/>
              </a:spcBef>
              <a:buSzPts val="1800"/>
            </a:pPr>
            <a:r>
              <a:rPr lang="ja-JP" altLang="en-US" dirty="0">
                <a:solidFill>
                  <a:schemeClr val="tx1"/>
                </a:solidFill>
                <a:highlight>
                  <a:srgbClr val="FFFFFF"/>
                </a:highlight>
                <a:cs typeface="Meiryo"/>
                <a:sym typeface="Meiryo"/>
              </a:rPr>
              <a:t>・</a:t>
            </a:r>
            <a:r>
              <a:rPr lang="ja-JP" altLang="en-US" dirty="0">
                <a:solidFill>
                  <a:schemeClr val="tx1"/>
                </a:solidFill>
                <a:sym typeface="Calibri"/>
              </a:rPr>
              <a:t>回答後に、サイドに表示される設問をクリックすると前の質問に戻ることができます。</a:t>
            </a:r>
            <a:endParaRPr lang="en-US" altLang="ja-JP" dirty="0">
              <a:solidFill>
                <a:schemeClr val="tx1"/>
              </a:solidFill>
              <a:sym typeface="Calibri"/>
            </a:endParaRPr>
          </a:p>
          <a:p>
            <a:pPr marL="133200">
              <a:lnSpc>
                <a:spcPct val="115000"/>
              </a:lnSpc>
              <a:spcBef>
                <a:spcPts val="0"/>
              </a:spcBef>
              <a:buSzPts val="1800"/>
            </a:pPr>
            <a:r>
              <a:rPr lang="ja-JP" altLang="en-US" dirty="0">
                <a:solidFill>
                  <a:schemeClr val="tx1"/>
                </a:solidFill>
                <a:sym typeface="Calibri"/>
              </a:rPr>
              <a:t>　設問</a:t>
            </a:r>
            <a:r>
              <a:rPr lang="ja-JP" altLang="en-US" dirty="0">
                <a:solidFill>
                  <a:schemeClr val="tx1"/>
                </a:solidFill>
              </a:rPr>
              <a:t>を戻し回答を修正すると、</a:t>
            </a:r>
            <a:r>
              <a:rPr lang="ja-JP" altLang="en-US" dirty="0">
                <a:solidFill>
                  <a:schemeClr val="tx1"/>
                </a:solidFill>
                <a:sym typeface="Calibri"/>
              </a:rPr>
              <a:t>その設問以降の回答はリセットされますのでご注意ください。</a:t>
            </a:r>
          </a:p>
          <a:p>
            <a:pPr fontAlgn="base">
              <a:spcBef>
                <a:spcPts val="0"/>
              </a:spcBef>
            </a:pPr>
            <a:endParaRPr lang="en-US" altLang="ja-JP" dirty="0"/>
          </a:p>
        </p:txBody>
      </p:sp>
      <p:grpSp>
        <p:nvGrpSpPr>
          <p:cNvPr id="19" name="グループ化 18">
            <a:extLst>
              <a:ext uri="{FF2B5EF4-FFF2-40B4-BE49-F238E27FC236}">
                <a16:creationId xmlns:a16="http://schemas.microsoft.com/office/drawing/2014/main" id="{59D3BB59-B285-21B3-C228-1049A7D451AD}"/>
              </a:ext>
            </a:extLst>
          </p:cNvPr>
          <p:cNvGrpSpPr/>
          <p:nvPr/>
        </p:nvGrpSpPr>
        <p:grpSpPr>
          <a:xfrm>
            <a:off x="1026000" y="1129917"/>
            <a:ext cx="10360241" cy="4851157"/>
            <a:chOff x="1026000" y="1125652"/>
            <a:chExt cx="10360241" cy="4851157"/>
          </a:xfrm>
        </p:grpSpPr>
        <p:sp>
          <p:nvSpPr>
            <p:cNvPr id="18" name="四角形: 角を丸くする 17">
              <a:extLst>
                <a:ext uri="{FF2B5EF4-FFF2-40B4-BE49-F238E27FC236}">
                  <a16:creationId xmlns:a16="http://schemas.microsoft.com/office/drawing/2014/main" id="{7C5C05ED-1B0F-99A3-59C7-C31D94EAE6AB}"/>
                </a:ext>
              </a:extLst>
            </p:cNvPr>
            <p:cNvSpPr/>
            <p:nvPr/>
          </p:nvSpPr>
          <p:spPr>
            <a:xfrm>
              <a:off x="1026000" y="1255734"/>
              <a:ext cx="10360241" cy="4721075"/>
            </a:xfrm>
            <a:prstGeom prst="roundRect">
              <a:avLst>
                <a:gd name="adj" fmla="val 387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6" name="グループ化 15">
              <a:extLst>
                <a:ext uri="{FF2B5EF4-FFF2-40B4-BE49-F238E27FC236}">
                  <a16:creationId xmlns:a16="http://schemas.microsoft.com/office/drawing/2014/main" id="{F8DD3F9F-5CA3-33D7-85A5-E28771E83067}"/>
                </a:ext>
              </a:extLst>
            </p:cNvPr>
            <p:cNvGrpSpPr/>
            <p:nvPr/>
          </p:nvGrpSpPr>
          <p:grpSpPr>
            <a:xfrm>
              <a:off x="1409701" y="1125652"/>
              <a:ext cx="2771683" cy="328409"/>
              <a:chOff x="8814726" y="5067932"/>
              <a:chExt cx="2438425" cy="342441"/>
            </a:xfrm>
          </p:grpSpPr>
          <p:sp>
            <p:nvSpPr>
              <p:cNvPr id="15" name="正方形/長方形 14">
                <a:extLst>
                  <a:ext uri="{FF2B5EF4-FFF2-40B4-BE49-F238E27FC236}">
                    <a16:creationId xmlns:a16="http://schemas.microsoft.com/office/drawing/2014/main" id="{77BE6D62-A570-1048-F502-ED85C220D3A9}"/>
                  </a:ext>
                </a:extLst>
              </p:cNvPr>
              <p:cNvSpPr/>
              <p:nvPr/>
            </p:nvSpPr>
            <p:spPr>
              <a:xfrm>
                <a:off x="8814726" y="5067932"/>
                <a:ext cx="2438425" cy="342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1800" b="1" dirty="0">
                    <a:solidFill>
                      <a:srgbClr val="FF0000"/>
                    </a:solidFill>
                    <a:latin typeface="HG丸ｺﾞｼｯｸM-PRO" panose="020F0600000000000000" pitchFamily="50" charset="-128"/>
                    <a:ea typeface="HG丸ｺﾞｼｯｸM-PRO" panose="020F0600000000000000" pitchFamily="50" charset="-128"/>
                  </a:rPr>
                  <a:t>回答時の注意事項 ②</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5" name="グラフィックス 4" descr="警告 単色塗りつぶし">
                <a:extLst>
                  <a:ext uri="{FF2B5EF4-FFF2-40B4-BE49-F238E27FC236}">
                    <a16:creationId xmlns:a16="http://schemas.microsoft.com/office/drawing/2014/main" id="{4D2429F4-47E8-0231-EA13-F166B4C854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09779" y="5079492"/>
                <a:ext cx="295297" cy="295297"/>
              </a:xfrm>
              <a:prstGeom prst="rect">
                <a:avLst/>
              </a:prstGeom>
            </p:spPr>
          </p:pic>
        </p:grpSp>
      </p:grpSp>
      <p:grpSp>
        <p:nvGrpSpPr>
          <p:cNvPr id="3" name="グループ化 2">
            <a:extLst>
              <a:ext uri="{FF2B5EF4-FFF2-40B4-BE49-F238E27FC236}">
                <a16:creationId xmlns:a16="http://schemas.microsoft.com/office/drawing/2014/main" id="{95FE033F-01AB-4E14-A45F-669E301E798F}"/>
              </a:ext>
            </a:extLst>
          </p:cNvPr>
          <p:cNvGrpSpPr/>
          <p:nvPr/>
        </p:nvGrpSpPr>
        <p:grpSpPr>
          <a:xfrm>
            <a:off x="1199626" y="2549802"/>
            <a:ext cx="9792747" cy="3060000"/>
            <a:chOff x="1165022" y="3196284"/>
            <a:chExt cx="10191970" cy="3060000"/>
          </a:xfrm>
        </p:grpSpPr>
        <p:grpSp>
          <p:nvGrpSpPr>
            <p:cNvPr id="4" name="グループ化 3">
              <a:extLst>
                <a:ext uri="{FF2B5EF4-FFF2-40B4-BE49-F238E27FC236}">
                  <a16:creationId xmlns:a16="http://schemas.microsoft.com/office/drawing/2014/main" id="{9F3E8A1F-FE5B-B9C4-5A9C-384D98D11109}"/>
                </a:ext>
              </a:extLst>
            </p:cNvPr>
            <p:cNvGrpSpPr/>
            <p:nvPr/>
          </p:nvGrpSpPr>
          <p:grpSpPr>
            <a:xfrm>
              <a:off x="1165022" y="3196284"/>
              <a:ext cx="4942516" cy="3060000"/>
              <a:chOff x="1165022" y="3196284"/>
              <a:chExt cx="4942516" cy="3060000"/>
            </a:xfrm>
          </p:grpSpPr>
          <p:sp>
            <p:nvSpPr>
              <p:cNvPr id="27" name="四角形: 角を丸くする 26">
                <a:extLst>
                  <a:ext uri="{FF2B5EF4-FFF2-40B4-BE49-F238E27FC236}">
                    <a16:creationId xmlns:a16="http://schemas.microsoft.com/office/drawing/2014/main" id="{F01BAEA5-9661-6F90-3CE8-C3DB470C7D90}"/>
                  </a:ext>
                </a:extLst>
              </p:cNvPr>
              <p:cNvSpPr/>
              <p:nvPr/>
            </p:nvSpPr>
            <p:spPr>
              <a:xfrm>
                <a:off x="1427538" y="3196284"/>
                <a:ext cx="4680000" cy="3060000"/>
              </a:xfrm>
              <a:prstGeom prst="roundRect">
                <a:avLst>
                  <a:gd name="adj" fmla="val 3611"/>
                </a:avLst>
              </a:pr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8" name="Google Shape;218;g100996e370d_0_94">
                <a:extLst>
                  <a:ext uri="{FF2B5EF4-FFF2-40B4-BE49-F238E27FC236}">
                    <a16:creationId xmlns:a16="http://schemas.microsoft.com/office/drawing/2014/main" id="{FC51AB8E-242A-8741-2ED9-E7841B46A2B5}"/>
                  </a:ext>
                </a:extLst>
              </p:cNvPr>
              <p:cNvPicPr preferRelativeResize="0"/>
              <p:nvPr/>
            </p:nvPicPr>
            <p:blipFill rotWithShape="1">
              <a:blip r:embed="rId4">
                <a:alphaModFix/>
              </a:blip>
              <a:srcRect r="28071" b="25573"/>
              <a:stretch/>
            </p:blipFill>
            <p:spPr>
              <a:xfrm>
                <a:off x="2031783" y="4158839"/>
                <a:ext cx="3346252" cy="1904794"/>
              </a:xfrm>
              <a:prstGeom prst="rect">
                <a:avLst/>
              </a:prstGeom>
              <a:noFill/>
              <a:ln w="12700" cap="flat" cmpd="sng">
                <a:solidFill>
                  <a:schemeClr val="tx1"/>
                </a:solidFill>
                <a:prstDash val="solid"/>
                <a:round/>
                <a:headEnd type="none" w="sm" len="sm"/>
                <a:tailEnd type="none" w="sm" len="sm"/>
              </a:ln>
            </p:spPr>
          </p:pic>
          <p:sp>
            <p:nvSpPr>
              <p:cNvPr id="29" name="Google Shape;140;gf675c7812c_0_5">
                <a:extLst>
                  <a:ext uri="{FF2B5EF4-FFF2-40B4-BE49-F238E27FC236}">
                    <a16:creationId xmlns:a16="http://schemas.microsoft.com/office/drawing/2014/main" id="{02FB8DFE-FF83-0447-0143-5FEC80FD1368}"/>
                  </a:ext>
                </a:extLst>
              </p:cNvPr>
              <p:cNvSpPr/>
              <p:nvPr/>
            </p:nvSpPr>
            <p:spPr>
              <a:xfrm>
                <a:off x="2064453" y="5048249"/>
                <a:ext cx="678747" cy="180975"/>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30" name="グループ化 29">
                <a:extLst>
                  <a:ext uri="{FF2B5EF4-FFF2-40B4-BE49-F238E27FC236}">
                    <a16:creationId xmlns:a16="http://schemas.microsoft.com/office/drawing/2014/main" id="{2F4C9C83-69CB-CD23-3B81-E390531DA383}"/>
                  </a:ext>
                </a:extLst>
              </p:cNvPr>
              <p:cNvGrpSpPr/>
              <p:nvPr/>
            </p:nvGrpSpPr>
            <p:grpSpPr>
              <a:xfrm>
                <a:off x="2730137" y="5138736"/>
                <a:ext cx="209293" cy="306095"/>
                <a:chOff x="13535424" y="3369465"/>
                <a:chExt cx="209293" cy="306095"/>
              </a:xfrm>
            </p:grpSpPr>
            <p:sp>
              <p:nvSpPr>
                <p:cNvPr id="35" name="グラフィックス 17" descr="カーソル 単色塗りつぶし">
                  <a:extLst>
                    <a:ext uri="{FF2B5EF4-FFF2-40B4-BE49-F238E27FC236}">
                      <a16:creationId xmlns:a16="http://schemas.microsoft.com/office/drawing/2014/main" id="{F9400DBD-A9E2-16A2-2DDD-7A3785B2E7C0}"/>
                    </a:ext>
                  </a:extLst>
                </p:cNvPr>
                <p:cNvSpPr/>
                <p:nvPr/>
              </p:nvSpPr>
              <p:spPr>
                <a:xfrm>
                  <a:off x="13588484" y="3533186"/>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a:p>
              </p:txBody>
            </p:sp>
            <p:grpSp>
              <p:nvGrpSpPr>
                <p:cNvPr id="36" name="グループ化 35">
                  <a:extLst>
                    <a:ext uri="{FF2B5EF4-FFF2-40B4-BE49-F238E27FC236}">
                      <a16:creationId xmlns:a16="http://schemas.microsoft.com/office/drawing/2014/main" id="{C1CA048B-9A57-D0F7-3550-4C712D2775DC}"/>
                    </a:ext>
                  </a:extLst>
                </p:cNvPr>
                <p:cNvGrpSpPr/>
                <p:nvPr/>
              </p:nvGrpSpPr>
              <p:grpSpPr>
                <a:xfrm rot="2075396">
                  <a:off x="13535424" y="3369465"/>
                  <a:ext cx="209293" cy="109319"/>
                  <a:chOff x="7082309" y="4367678"/>
                  <a:chExt cx="293412" cy="109319"/>
                </a:xfrm>
              </p:grpSpPr>
              <p:cxnSp>
                <p:nvCxnSpPr>
                  <p:cNvPr id="37" name="直線コネクタ 36">
                    <a:extLst>
                      <a:ext uri="{FF2B5EF4-FFF2-40B4-BE49-F238E27FC236}">
                        <a16:creationId xmlns:a16="http://schemas.microsoft.com/office/drawing/2014/main" id="{02E3FCE9-05F1-0A83-3E35-2C43F6E15995}"/>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484D6CC8-AA96-E4C6-A308-175BAB4F2708}"/>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322BF6B7-1731-9448-32C6-F5BDBC8C2B93}"/>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nvGrpSpPr>
              <p:cNvPr id="31" name="グループ化 30">
                <a:extLst>
                  <a:ext uri="{FF2B5EF4-FFF2-40B4-BE49-F238E27FC236}">
                    <a16:creationId xmlns:a16="http://schemas.microsoft.com/office/drawing/2014/main" id="{C7CF67DA-F230-BAD0-6392-CE5B8FB874C4}"/>
                  </a:ext>
                </a:extLst>
              </p:cNvPr>
              <p:cNvGrpSpPr/>
              <p:nvPr/>
            </p:nvGrpSpPr>
            <p:grpSpPr>
              <a:xfrm>
                <a:off x="1165022" y="3418177"/>
                <a:ext cx="2326262" cy="518769"/>
                <a:chOff x="844246" y="2273267"/>
                <a:chExt cx="2326262" cy="518769"/>
              </a:xfrm>
            </p:grpSpPr>
            <p:sp>
              <p:nvSpPr>
                <p:cNvPr id="32" name="正方形/長方形 31">
                  <a:extLst>
                    <a:ext uri="{FF2B5EF4-FFF2-40B4-BE49-F238E27FC236}">
                      <a16:creationId xmlns:a16="http://schemas.microsoft.com/office/drawing/2014/main" id="{0886A8AF-96A3-EF5A-67CE-1EBEB179FB68}"/>
                    </a:ext>
                  </a:extLst>
                </p:cNvPr>
                <p:cNvSpPr/>
                <p:nvPr/>
              </p:nvSpPr>
              <p:spPr>
                <a:xfrm>
                  <a:off x="844246" y="2273267"/>
                  <a:ext cx="2320660" cy="432000"/>
                </a:xfrm>
                <a:prstGeom prst="rect">
                  <a:avLst/>
                </a:prstGeom>
                <a:solidFill>
                  <a:srgbClr val="454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spc="300" dirty="0">
                      <a:solidFill>
                        <a:schemeClr val="bg1"/>
                      </a:solidFill>
                      <a:latin typeface="HG丸ｺﾞｼｯｸM-PRO" panose="020F0600000000000000" pitchFamily="50" charset="-128"/>
                      <a:ea typeface="HG丸ｺﾞｼｯｸM-PRO" panose="020F0600000000000000" pitchFamily="50" charset="-128"/>
                    </a:rPr>
                    <a:t>PC</a:t>
                  </a:r>
                  <a:r>
                    <a:rPr kumimoji="1" lang="ja-JP" altLang="en-US" sz="2000" b="1" spc="300" dirty="0">
                      <a:solidFill>
                        <a:schemeClr val="bg1"/>
                      </a:solidFill>
                      <a:latin typeface="HG丸ｺﾞｼｯｸM-PRO" panose="020F0600000000000000" pitchFamily="50" charset="-128"/>
                      <a:ea typeface="HG丸ｺﾞｼｯｸM-PRO" panose="020F0600000000000000" pitchFamily="50" charset="-128"/>
                    </a:rPr>
                    <a:t>画面</a:t>
                  </a:r>
                </a:p>
              </p:txBody>
            </p:sp>
            <p:sp>
              <p:nvSpPr>
                <p:cNvPr id="33" name="直角三角形 32">
                  <a:extLst>
                    <a:ext uri="{FF2B5EF4-FFF2-40B4-BE49-F238E27FC236}">
                      <a16:creationId xmlns:a16="http://schemas.microsoft.com/office/drawing/2014/main" id="{385AC374-6F25-E050-84AE-B1B41B0DFC97}"/>
                    </a:ext>
                  </a:extLst>
                </p:cNvPr>
                <p:cNvSpPr/>
                <p:nvPr/>
              </p:nvSpPr>
              <p:spPr>
                <a:xfrm rot="16200000" flipH="1">
                  <a:off x="923269" y="2615010"/>
                  <a:ext cx="98003" cy="256049"/>
                </a:xfrm>
                <a:prstGeom prst="rtTriangle">
                  <a:avLst/>
                </a:prstGeom>
                <a:solidFill>
                  <a:srgbClr val="171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二等辺三角形 33">
                  <a:extLst>
                    <a:ext uri="{FF2B5EF4-FFF2-40B4-BE49-F238E27FC236}">
                      <a16:creationId xmlns:a16="http://schemas.microsoft.com/office/drawing/2014/main" id="{9BE0D440-F1F8-18C0-8AC0-6EC72780A5B9}"/>
                    </a:ext>
                  </a:extLst>
                </p:cNvPr>
                <p:cNvSpPr/>
                <p:nvPr/>
              </p:nvSpPr>
              <p:spPr>
                <a:xfrm rot="16200000">
                  <a:off x="2821732" y="2365997"/>
                  <a:ext cx="441506" cy="256047"/>
                </a:xfrm>
                <a:prstGeom prst="triangl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nvGrpSpPr>
            <p:cNvPr id="6" name="グループ化 5">
              <a:extLst>
                <a:ext uri="{FF2B5EF4-FFF2-40B4-BE49-F238E27FC236}">
                  <a16:creationId xmlns:a16="http://schemas.microsoft.com/office/drawing/2014/main" id="{4576F6EF-BE7D-98DC-33FD-A1E91FD709B2}"/>
                </a:ext>
              </a:extLst>
            </p:cNvPr>
            <p:cNvGrpSpPr/>
            <p:nvPr/>
          </p:nvGrpSpPr>
          <p:grpSpPr>
            <a:xfrm>
              <a:off x="6433846" y="3196284"/>
              <a:ext cx="4923146" cy="3060000"/>
              <a:chOff x="6433846" y="3196284"/>
              <a:chExt cx="4923146" cy="3060000"/>
            </a:xfrm>
          </p:grpSpPr>
          <p:sp>
            <p:nvSpPr>
              <p:cNvPr id="7" name="四角形: 角を丸くする 6">
                <a:extLst>
                  <a:ext uri="{FF2B5EF4-FFF2-40B4-BE49-F238E27FC236}">
                    <a16:creationId xmlns:a16="http://schemas.microsoft.com/office/drawing/2014/main" id="{076238BA-F726-1489-4A0A-F7DCE236FE72}"/>
                  </a:ext>
                </a:extLst>
              </p:cNvPr>
              <p:cNvSpPr/>
              <p:nvPr/>
            </p:nvSpPr>
            <p:spPr>
              <a:xfrm>
                <a:off x="6676992" y="3196284"/>
                <a:ext cx="4680000" cy="3060000"/>
              </a:xfrm>
              <a:prstGeom prst="roundRect">
                <a:avLst>
                  <a:gd name="adj" fmla="val 3611"/>
                </a:avLst>
              </a:pr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グラフィックス 7" descr="右向き指示マーク 単色塗りつぶし">
                <a:extLst>
                  <a:ext uri="{FF2B5EF4-FFF2-40B4-BE49-F238E27FC236}">
                    <a16:creationId xmlns:a16="http://schemas.microsoft.com/office/drawing/2014/main" id="{5A9733B8-5FFF-0BC6-3AC6-4385D366AC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8856047" y="3848911"/>
                <a:ext cx="349688" cy="288000"/>
              </a:xfrm>
              <a:prstGeom prst="rect">
                <a:avLst/>
              </a:prstGeom>
            </p:spPr>
          </p:pic>
          <p:cxnSp>
            <p:nvCxnSpPr>
              <p:cNvPr id="9" name="直線コネクタ 8">
                <a:extLst>
                  <a:ext uri="{FF2B5EF4-FFF2-40B4-BE49-F238E27FC236}">
                    <a16:creationId xmlns:a16="http://schemas.microsoft.com/office/drawing/2014/main" id="{D426F909-7730-2060-32E9-8A8494584CB5}"/>
                  </a:ext>
                </a:extLst>
              </p:cNvPr>
              <p:cNvCxnSpPr/>
              <p:nvPr/>
            </p:nvCxnSpPr>
            <p:spPr>
              <a:xfrm rot="14753019">
                <a:off x="8838131" y="3935015"/>
                <a:ext cx="0" cy="9230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4901F695-D364-1322-C79B-6653AA39BE0B}"/>
                  </a:ext>
                </a:extLst>
              </p:cNvPr>
              <p:cNvCxnSpPr>
                <a:cxnSpLocks/>
              </p:cNvCxnSpPr>
              <p:nvPr/>
            </p:nvCxnSpPr>
            <p:spPr>
              <a:xfrm rot="14753019">
                <a:off x="8873818" y="3831641"/>
                <a:ext cx="67926"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6955834-15AB-3C98-214E-055E3845AF2F}"/>
                  </a:ext>
                </a:extLst>
              </p:cNvPr>
              <p:cNvCxnSpPr/>
              <p:nvPr/>
            </p:nvCxnSpPr>
            <p:spPr>
              <a:xfrm rot="14753019" flipV="1">
                <a:off x="8810496" y="3863618"/>
                <a:ext cx="56605" cy="7096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pic>
            <p:nvPicPr>
              <p:cNvPr id="12" name="Google Shape;217;g100996e370d_0_94">
                <a:extLst>
                  <a:ext uri="{FF2B5EF4-FFF2-40B4-BE49-F238E27FC236}">
                    <a16:creationId xmlns:a16="http://schemas.microsoft.com/office/drawing/2014/main" id="{84654151-DE41-D0CD-3B43-543A73B9BE22}"/>
                  </a:ext>
                </a:extLst>
              </p:cNvPr>
              <p:cNvPicPr preferRelativeResize="0"/>
              <p:nvPr/>
            </p:nvPicPr>
            <p:blipFill rotWithShape="1">
              <a:blip r:embed="rId7">
                <a:alphaModFix/>
              </a:blip>
              <a:srcRect/>
              <a:stretch/>
            </p:blipFill>
            <p:spPr>
              <a:xfrm>
                <a:off x="9161496" y="3631307"/>
                <a:ext cx="1537093" cy="2432326"/>
              </a:xfrm>
              <a:prstGeom prst="rect">
                <a:avLst/>
              </a:prstGeom>
              <a:noFill/>
              <a:ln w="12700" cap="flat" cmpd="sng">
                <a:solidFill>
                  <a:schemeClr val="tx1"/>
                </a:solidFill>
                <a:prstDash val="solid"/>
                <a:round/>
                <a:headEnd type="none" w="sm" len="sm"/>
                <a:tailEnd type="none" w="sm" len="sm"/>
              </a:ln>
            </p:spPr>
          </p:pic>
          <p:sp>
            <p:nvSpPr>
              <p:cNvPr id="13" name="Google Shape;140;gf675c7812c_0_5">
                <a:extLst>
                  <a:ext uri="{FF2B5EF4-FFF2-40B4-BE49-F238E27FC236}">
                    <a16:creationId xmlns:a16="http://schemas.microsoft.com/office/drawing/2014/main" id="{8B058E5B-4607-8E78-0DB0-177C460E2BBE}"/>
                  </a:ext>
                </a:extLst>
              </p:cNvPr>
              <p:cNvSpPr/>
              <p:nvPr/>
            </p:nvSpPr>
            <p:spPr>
              <a:xfrm>
                <a:off x="9167098" y="3609995"/>
                <a:ext cx="312646" cy="260670"/>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14" name="Google Shape;140;gf675c7812c_0_5">
                <a:extLst>
                  <a:ext uri="{FF2B5EF4-FFF2-40B4-BE49-F238E27FC236}">
                    <a16:creationId xmlns:a16="http://schemas.microsoft.com/office/drawing/2014/main" id="{9D7A49E4-C77E-A4F7-0BE1-895D54677BA4}"/>
                  </a:ext>
                </a:extLst>
              </p:cNvPr>
              <p:cNvSpPr/>
              <p:nvPr/>
            </p:nvSpPr>
            <p:spPr>
              <a:xfrm>
                <a:off x="9145766" y="5722243"/>
                <a:ext cx="915130" cy="214376"/>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cxnSp>
            <p:nvCxnSpPr>
              <p:cNvPr id="17" name="直線矢印コネクタ 16">
                <a:extLst>
                  <a:ext uri="{FF2B5EF4-FFF2-40B4-BE49-F238E27FC236}">
                    <a16:creationId xmlns:a16="http://schemas.microsoft.com/office/drawing/2014/main" id="{D7703C64-5B74-CC92-6A7A-72BD1A2DDF65}"/>
                  </a:ext>
                </a:extLst>
              </p:cNvPr>
              <p:cNvCxnSpPr>
                <a:cxnSpLocks/>
                <a:endCxn id="14" idx="0"/>
              </p:cNvCxnSpPr>
              <p:nvPr/>
            </p:nvCxnSpPr>
            <p:spPr>
              <a:xfrm>
                <a:off x="9339009" y="3891977"/>
                <a:ext cx="264322" cy="183026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楕円 20">
                <a:extLst>
                  <a:ext uri="{FF2B5EF4-FFF2-40B4-BE49-F238E27FC236}">
                    <a16:creationId xmlns:a16="http://schemas.microsoft.com/office/drawing/2014/main" id="{0FE8DC86-3CED-793E-D159-728568AD142C}"/>
                  </a:ext>
                </a:extLst>
              </p:cNvPr>
              <p:cNvSpPr/>
              <p:nvPr/>
            </p:nvSpPr>
            <p:spPr>
              <a:xfrm>
                <a:off x="8919028" y="3426031"/>
                <a:ext cx="288000" cy="288000"/>
              </a:xfrm>
              <a:prstGeom prst="ellipse">
                <a:avLst/>
              </a:prstGeom>
              <a:solidFill>
                <a:schemeClr val="bg1"/>
              </a:solidFill>
              <a:ln>
                <a:solidFill>
                  <a:srgbClr val="F4E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4EC3D"/>
                    </a:solidFill>
                    <a:latin typeface="Arial Black" panose="020B0A04020102020204" pitchFamily="34" charset="0"/>
                  </a:rPr>
                  <a:t>1</a:t>
                </a:r>
                <a:endParaRPr kumimoji="1" lang="ja-JP" altLang="en-US" dirty="0">
                  <a:solidFill>
                    <a:srgbClr val="F4EC3D"/>
                  </a:solidFill>
                  <a:latin typeface="Arial Black" panose="020B0A04020102020204" pitchFamily="34" charset="0"/>
                </a:endParaRPr>
              </a:p>
            </p:txBody>
          </p:sp>
          <p:sp>
            <p:nvSpPr>
              <p:cNvPr id="22" name="楕円 21">
                <a:extLst>
                  <a:ext uri="{FF2B5EF4-FFF2-40B4-BE49-F238E27FC236}">
                    <a16:creationId xmlns:a16="http://schemas.microsoft.com/office/drawing/2014/main" id="{B5E3EBCA-439F-15B6-C607-B6562B3B1A66}"/>
                  </a:ext>
                </a:extLst>
              </p:cNvPr>
              <p:cNvSpPr/>
              <p:nvPr/>
            </p:nvSpPr>
            <p:spPr>
              <a:xfrm>
                <a:off x="8893904" y="5516967"/>
                <a:ext cx="288000" cy="288000"/>
              </a:xfrm>
              <a:prstGeom prst="ellipse">
                <a:avLst/>
              </a:prstGeom>
              <a:solidFill>
                <a:schemeClr val="bg1"/>
              </a:solidFill>
              <a:ln>
                <a:solidFill>
                  <a:srgbClr val="F4E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4EC3D"/>
                    </a:solidFill>
                    <a:latin typeface="Arial Black" panose="020B0A04020102020204" pitchFamily="34" charset="0"/>
                  </a:rPr>
                  <a:t>2</a:t>
                </a:r>
                <a:endParaRPr kumimoji="1" lang="ja-JP" altLang="en-US" dirty="0">
                  <a:solidFill>
                    <a:srgbClr val="F4EC3D"/>
                  </a:solidFill>
                  <a:latin typeface="Arial Black" panose="020B0A04020102020204" pitchFamily="34" charset="0"/>
                </a:endParaRPr>
              </a:p>
            </p:txBody>
          </p:sp>
          <p:grpSp>
            <p:nvGrpSpPr>
              <p:cNvPr id="23" name="グループ化 22">
                <a:extLst>
                  <a:ext uri="{FF2B5EF4-FFF2-40B4-BE49-F238E27FC236}">
                    <a16:creationId xmlns:a16="http://schemas.microsoft.com/office/drawing/2014/main" id="{AEBCD447-6017-FACA-0834-93DCD3C48DFF}"/>
                  </a:ext>
                </a:extLst>
              </p:cNvPr>
              <p:cNvGrpSpPr/>
              <p:nvPr/>
            </p:nvGrpSpPr>
            <p:grpSpPr>
              <a:xfrm>
                <a:off x="6433846" y="3434985"/>
                <a:ext cx="2326262" cy="518769"/>
                <a:chOff x="844246" y="2273267"/>
                <a:chExt cx="2326262" cy="518769"/>
              </a:xfrm>
            </p:grpSpPr>
            <p:sp>
              <p:nvSpPr>
                <p:cNvPr id="24" name="正方形/長方形 23">
                  <a:extLst>
                    <a:ext uri="{FF2B5EF4-FFF2-40B4-BE49-F238E27FC236}">
                      <a16:creationId xmlns:a16="http://schemas.microsoft.com/office/drawing/2014/main" id="{68582B0F-743A-A779-7343-99FB70B54F94}"/>
                    </a:ext>
                  </a:extLst>
                </p:cNvPr>
                <p:cNvSpPr/>
                <p:nvPr/>
              </p:nvSpPr>
              <p:spPr>
                <a:xfrm>
                  <a:off x="844246" y="2273267"/>
                  <a:ext cx="2320660" cy="432000"/>
                </a:xfrm>
                <a:prstGeom prst="rect">
                  <a:avLst/>
                </a:prstGeom>
                <a:solidFill>
                  <a:srgbClr val="454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spc="300" dirty="0">
                      <a:solidFill>
                        <a:schemeClr val="bg1"/>
                      </a:solidFill>
                      <a:latin typeface="HG丸ｺﾞｼｯｸM-PRO" panose="020F0600000000000000" pitchFamily="50" charset="-128"/>
                      <a:ea typeface="HG丸ｺﾞｼｯｸM-PRO" panose="020F0600000000000000" pitchFamily="50" charset="-128"/>
                    </a:rPr>
                    <a:t>スマホ画面</a:t>
                  </a:r>
                </a:p>
              </p:txBody>
            </p:sp>
            <p:sp>
              <p:nvSpPr>
                <p:cNvPr id="25" name="直角三角形 24">
                  <a:extLst>
                    <a:ext uri="{FF2B5EF4-FFF2-40B4-BE49-F238E27FC236}">
                      <a16:creationId xmlns:a16="http://schemas.microsoft.com/office/drawing/2014/main" id="{42ED00F7-64C2-37EE-4E2C-A4F7639F9D07}"/>
                    </a:ext>
                  </a:extLst>
                </p:cNvPr>
                <p:cNvSpPr/>
                <p:nvPr/>
              </p:nvSpPr>
              <p:spPr>
                <a:xfrm rot="16200000" flipH="1">
                  <a:off x="923269" y="2615010"/>
                  <a:ext cx="98003" cy="256049"/>
                </a:xfrm>
                <a:prstGeom prst="rtTriangle">
                  <a:avLst/>
                </a:prstGeom>
                <a:solidFill>
                  <a:srgbClr val="171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二等辺三角形 25">
                  <a:extLst>
                    <a:ext uri="{FF2B5EF4-FFF2-40B4-BE49-F238E27FC236}">
                      <a16:creationId xmlns:a16="http://schemas.microsoft.com/office/drawing/2014/main" id="{F3BFEA94-650E-CAA7-D128-23DEA07B3A90}"/>
                    </a:ext>
                  </a:extLst>
                </p:cNvPr>
                <p:cNvSpPr/>
                <p:nvPr/>
              </p:nvSpPr>
              <p:spPr>
                <a:xfrm rot="16200000">
                  <a:off x="2821732" y="2365997"/>
                  <a:ext cx="441506" cy="256047"/>
                </a:xfrm>
                <a:prstGeom prst="triangl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spTree>
    <p:extLst>
      <p:ext uri="{BB962C8B-B14F-4D97-AF65-F5344CB8AC3E}">
        <p14:creationId xmlns:p14="http://schemas.microsoft.com/office/powerpoint/2010/main" val="2962514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386EE56-209A-F23F-6B2D-B09534047555}"/>
              </a:ext>
            </a:extLst>
          </p:cNvPr>
          <p:cNvGrpSpPr/>
          <p:nvPr/>
        </p:nvGrpSpPr>
        <p:grpSpPr>
          <a:xfrm>
            <a:off x="1653110" y="2562706"/>
            <a:ext cx="1964808" cy="1732588"/>
            <a:chOff x="1244736" y="1871958"/>
            <a:chExt cx="2208853" cy="1732588"/>
          </a:xfrm>
        </p:grpSpPr>
        <p:sp>
          <p:nvSpPr>
            <p:cNvPr id="4" name="正方形/長方形 3">
              <a:extLst>
                <a:ext uri="{FF2B5EF4-FFF2-40B4-BE49-F238E27FC236}">
                  <a16:creationId xmlns:a16="http://schemas.microsoft.com/office/drawing/2014/main" id="{D6A8DF7D-8A4B-6CF8-3213-6AA69CB43FB4}"/>
                </a:ext>
              </a:extLst>
            </p:cNvPr>
            <p:cNvSpPr/>
            <p:nvPr/>
          </p:nvSpPr>
          <p:spPr>
            <a:xfrm>
              <a:off x="1244736" y="1871958"/>
              <a:ext cx="2208853" cy="173258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04B3811-7247-4863-E027-86BE419FB6A1}"/>
                </a:ext>
              </a:extLst>
            </p:cNvPr>
            <p:cNvSpPr txBox="1"/>
            <p:nvPr/>
          </p:nvSpPr>
          <p:spPr>
            <a:xfrm>
              <a:off x="1470273" y="2123849"/>
              <a:ext cx="1757778" cy="1323439"/>
            </a:xfrm>
            <a:prstGeom prst="rect">
              <a:avLst/>
            </a:prstGeom>
            <a:noFill/>
          </p:spPr>
          <p:txBody>
            <a:bodyPr wrap="square" rtlCol="0">
              <a:spAutoFit/>
            </a:bodyPr>
            <a:lstStyle/>
            <a:p>
              <a:r>
                <a:rPr kumimoji="1" lang="en-US" altLang="ja-JP" sz="8000" dirty="0">
                  <a:solidFill>
                    <a:srgbClr val="171C61"/>
                  </a:solidFill>
                  <a:latin typeface="Arial Black" panose="020B0A04020102020204" pitchFamily="34" charset="0"/>
                  <a:cs typeface="Aharoni" panose="020B0604020202020204" pitchFamily="2" charset="-79"/>
                </a:rPr>
                <a:t>03</a:t>
              </a:r>
              <a:endParaRPr kumimoji="1" lang="ja-JP" altLang="en-US" sz="8000" dirty="0">
                <a:solidFill>
                  <a:srgbClr val="171C61"/>
                </a:solidFill>
                <a:latin typeface="Arial Black" panose="020B0A04020102020204" pitchFamily="34" charset="0"/>
                <a:cs typeface="Aharoni" panose="020B0604020202020204" pitchFamily="2" charset="-79"/>
              </a:endParaRPr>
            </a:p>
          </p:txBody>
        </p:sp>
      </p:grpSp>
      <p:sp>
        <p:nvSpPr>
          <p:cNvPr id="6" name="テキスト ボックス 5">
            <a:extLst>
              <a:ext uri="{FF2B5EF4-FFF2-40B4-BE49-F238E27FC236}">
                <a16:creationId xmlns:a16="http://schemas.microsoft.com/office/drawing/2014/main" id="{73AA58DD-47D4-7681-BD8A-616CE209141B}"/>
              </a:ext>
            </a:extLst>
          </p:cNvPr>
          <p:cNvSpPr txBox="1"/>
          <p:nvPr/>
        </p:nvSpPr>
        <p:spPr>
          <a:xfrm>
            <a:off x="4271490" y="2921168"/>
            <a:ext cx="5698133" cy="1015663"/>
          </a:xfrm>
          <a:prstGeom prst="rect">
            <a:avLst/>
          </a:prstGeom>
          <a:noFill/>
        </p:spPr>
        <p:txBody>
          <a:bodyPr wrap="square" rtlCol="0">
            <a:spAutoFit/>
          </a:bodyPr>
          <a:lstStyle/>
          <a:p>
            <a:r>
              <a:rPr kumimoji="1" lang="ja-JP" altLang="en-US" sz="6000" b="1" dirty="0">
                <a:solidFill>
                  <a:schemeClr val="bg1"/>
                </a:solidFill>
                <a:latin typeface="HG丸ｺﾞｼｯｸM-PRO" panose="020F0600000000000000" pitchFamily="50" charset="-128"/>
                <a:ea typeface="HG丸ｺﾞｼｯｸM-PRO" panose="020F0600000000000000" pitchFamily="50" charset="-128"/>
              </a:rPr>
              <a:t>回答を行う</a:t>
            </a:r>
            <a:endParaRPr kumimoji="1" lang="en-US" altLang="ja-JP" sz="6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7" name="正方形/長方形 6">
            <a:extLst>
              <a:ext uri="{FF2B5EF4-FFF2-40B4-BE49-F238E27FC236}">
                <a16:creationId xmlns:a16="http://schemas.microsoft.com/office/drawing/2014/main" id="{9644FF78-6434-CF3E-313A-9221B9670967}"/>
              </a:ext>
            </a:extLst>
          </p:cNvPr>
          <p:cNvSpPr/>
          <p:nvPr/>
        </p:nvSpPr>
        <p:spPr>
          <a:xfrm>
            <a:off x="560773" y="486053"/>
            <a:ext cx="11070454" cy="588589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20610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グループ化 109">
            <a:extLst>
              <a:ext uri="{FF2B5EF4-FFF2-40B4-BE49-F238E27FC236}">
                <a16:creationId xmlns:a16="http://schemas.microsoft.com/office/drawing/2014/main" id="{5DC7DDD8-323F-9C2E-DC8E-D35879A0FB07}"/>
              </a:ext>
            </a:extLst>
          </p:cNvPr>
          <p:cNvGrpSpPr/>
          <p:nvPr/>
        </p:nvGrpSpPr>
        <p:grpSpPr>
          <a:xfrm>
            <a:off x="1185802" y="1478304"/>
            <a:ext cx="10300396" cy="4425992"/>
            <a:chOff x="1412632" y="1216004"/>
            <a:chExt cx="10300396" cy="4425992"/>
          </a:xfrm>
        </p:grpSpPr>
        <p:grpSp>
          <p:nvGrpSpPr>
            <p:cNvPr id="111" name="グループ化 110">
              <a:extLst>
                <a:ext uri="{FF2B5EF4-FFF2-40B4-BE49-F238E27FC236}">
                  <a16:creationId xmlns:a16="http://schemas.microsoft.com/office/drawing/2014/main" id="{72AE8815-4069-30F8-4CDC-650B594D6867}"/>
                </a:ext>
              </a:extLst>
            </p:cNvPr>
            <p:cNvGrpSpPr/>
            <p:nvPr/>
          </p:nvGrpSpPr>
          <p:grpSpPr>
            <a:xfrm>
              <a:off x="1412632" y="1216004"/>
              <a:ext cx="3029441" cy="4425992"/>
              <a:chOff x="936000" y="1528572"/>
              <a:chExt cx="2443079" cy="4425992"/>
            </a:xfrm>
          </p:grpSpPr>
          <p:grpSp>
            <p:nvGrpSpPr>
              <p:cNvPr id="131" name="グループ化 130">
                <a:extLst>
                  <a:ext uri="{FF2B5EF4-FFF2-40B4-BE49-F238E27FC236}">
                    <a16:creationId xmlns:a16="http://schemas.microsoft.com/office/drawing/2014/main" id="{5FFE8988-374F-570B-DCDD-82B0F914CCEA}"/>
                  </a:ext>
                </a:extLst>
              </p:cNvPr>
              <p:cNvGrpSpPr/>
              <p:nvPr/>
            </p:nvGrpSpPr>
            <p:grpSpPr>
              <a:xfrm>
                <a:off x="936000" y="1528572"/>
                <a:ext cx="2026525" cy="4425992"/>
                <a:chOff x="936000" y="1528572"/>
                <a:chExt cx="2026525" cy="4425992"/>
              </a:xfrm>
            </p:grpSpPr>
            <p:grpSp>
              <p:nvGrpSpPr>
                <p:cNvPr id="133" name="グループ化 132">
                  <a:extLst>
                    <a:ext uri="{FF2B5EF4-FFF2-40B4-BE49-F238E27FC236}">
                      <a16:creationId xmlns:a16="http://schemas.microsoft.com/office/drawing/2014/main" id="{705EF3EB-7B98-0205-0042-BD412F504E83}"/>
                    </a:ext>
                  </a:extLst>
                </p:cNvPr>
                <p:cNvGrpSpPr/>
                <p:nvPr/>
              </p:nvGrpSpPr>
              <p:grpSpPr>
                <a:xfrm>
                  <a:off x="936000" y="1528572"/>
                  <a:ext cx="2026525" cy="4425992"/>
                  <a:chOff x="936000" y="1155192"/>
                  <a:chExt cx="1897285" cy="4425992"/>
                </a:xfrm>
              </p:grpSpPr>
              <p:sp>
                <p:nvSpPr>
                  <p:cNvPr id="135" name="四角形: 角を丸くする 134">
                    <a:extLst>
                      <a:ext uri="{FF2B5EF4-FFF2-40B4-BE49-F238E27FC236}">
                        <a16:creationId xmlns:a16="http://schemas.microsoft.com/office/drawing/2014/main" id="{E4CAC9AC-800F-B029-F85C-FBE8663E0416}"/>
                      </a:ext>
                    </a:extLst>
                  </p:cNvPr>
                  <p:cNvSpPr/>
                  <p:nvPr/>
                </p:nvSpPr>
                <p:spPr>
                  <a:xfrm>
                    <a:off x="1095239" y="1261184"/>
                    <a:ext cx="1738046" cy="4320000"/>
                  </a:xfrm>
                  <a:prstGeom prst="roundRect">
                    <a:avLst/>
                  </a:prstGeom>
                  <a:solidFill>
                    <a:srgbClr val="F7F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tx1"/>
                        </a:solidFill>
                        <a:latin typeface="HG丸ｺﾞｼｯｸM-PRO" panose="020F0600000000000000" pitchFamily="50" charset="-128"/>
                        <a:ea typeface="HG丸ｺﾞｼｯｸM-PRO" panose="020F0600000000000000" pitchFamily="50" charset="-128"/>
                      </a:rPr>
                      <a:t>必要項目を</a:t>
                    </a:r>
                    <a:endParaRPr kumimoji="1" lang="en-US" altLang="ja-JP"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tx1"/>
                        </a:solidFill>
                        <a:latin typeface="HG丸ｺﾞｼｯｸM-PRO" panose="020F0600000000000000" pitchFamily="50" charset="-128"/>
                        <a:ea typeface="HG丸ｺﾞｼｯｸM-PRO" panose="020F0600000000000000" pitchFamily="50" charset="-128"/>
                      </a:rPr>
                      <a:t>入力する</a:t>
                    </a:r>
                    <a:endParaRPr kumimoji="1" lang="en-US" altLang="ja-JP" dirty="0">
                      <a:solidFill>
                        <a:schemeClr val="tx1"/>
                      </a:solidFill>
                      <a:latin typeface="HG丸ｺﾞｼｯｸM-PRO" panose="020F0600000000000000" pitchFamily="50" charset="-128"/>
                      <a:ea typeface="HG丸ｺﾞｼｯｸM-PRO" panose="020F0600000000000000" pitchFamily="50" charset="-128"/>
                    </a:endParaRPr>
                  </a:p>
                </p:txBody>
              </p:sp>
              <p:sp>
                <p:nvSpPr>
                  <p:cNvPr id="136" name="四角形: 角を丸くする 135">
                    <a:extLst>
                      <a:ext uri="{FF2B5EF4-FFF2-40B4-BE49-F238E27FC236}">
                        <a16:creationId xmlns:a16="http://schemas.microsoft.com/office/drawing/2014/main" id="{E1942D13-769F-06D3-F927-6BF98BD51048}"/>
                      </a:ext>
                    </a:extLst>
                  </p:cNvPr>
                  <p:cNvSpPr/>
                  <p:nvPr/>
                </p:nvSpPr>
                <p:spPr>
                  <a:xfrm>
                    <a:off x="936000" y="1155192"/>
                    <a:ext cx="1121400"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grpSp>
            <p:sp>
              <p:nvSpPr>
                <p:cNvPr id="134" name="正方形/長方形 133">
                  <a:extLst>
                    <a:ext uri="{FF2B5EF4-FFF2-40B4-BE49-F238E27FC236}">
                      <a16:creationId xmlns:a16="http://schemas.microsoft.com/office/drawing/2014/main" id="{FBE39EA2-7BF8-275B-7873-3A3484B61930}"/>
                    </a:ext>
                  </a:extLst>
                </p:cNvPr>
                <p:cNvSpPr/>
                <p:nvPr/>
              </p:nvSpPr>
              <p:spPr>
                <a:xfrm>
                  <a:off x="1277015" y="3124200"/>
                  <a:ext cx="151458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2" name="グラフィックス 131" descr="再生 単色塗りつぶし">
                <a:extLst>
                  <a:ext uri="{FF2B5EF4-FFF2-40B4-BE49-F238E27FC236}">
                    <a16:creationId xmlns:a16="http://schemas.microsoft.com/office/drawing/2014/main" id="{51C287EF-D00D-C2E6-D7FA-671906B6B9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9079" y="3676598"/>
                <a:ext cx="540000" cy="700742"/>
              </a:xfrm>
              <a:prstGeom prst="rect">
                <a:avLst/>
              </a:prstGeom>
            </p:spPr>
          </p:pic>
        </p:grpSp>
        <p:grpSp>
          <p:nvGrpSpPr>
            <p:cNvPr id="112" name="グループ化 111">
              <a:extLst>
                <a:ext uri="{FF2B5EF4-FFF2-40B4-BE49-F238E27FC236}">
                  <a16:creationId xmlns:a16="http://schemas.microsoft.com/office/drawing/2014/main" id="{4CF8E7CF-B49F-C690-403C-D6DB4B5FEB7D}"/>
                </a:ext>
              </a:extLst>
            </p:cNvPr>
            <p:cNvGrpSpPr/>
            <p:nvPr/>
          </p:nvGrpSpPr>
          <p:grpSpPr>
            <a:xfrm>
              <a:off x="4006351" y="1216004"/>
              <a:ext cx="3039624" cy="4425992"/>
              <a:chOff x="3127813" y="1528572"/>
              <a:chExt cx="2451291" cy="4425992"/>
            </a:xfrm>
          </p:grpSpPr>
          <p:grpSp>
            <p:nvGrpSpPr>
              <p:cNvPr id="125" name="グループ化 124">
                <a:extLst>
                  <a:ext uri="{FF2B5EF4-FFF2-40B4-BE49-F238E27FC236}">
                    <a16:creationId xmlns:a16="http://schemas.microsoft.com/office/drawing/2014/main" id="{BB1D55A8-5B64-BFBD-ACA5-E7AD85ED7003}"/>
                  </a:ext>
                </a:extLst>
              </p:cNvPr>
              <p:cNvGrpSpPr/>
              <p:nvPr/>
            </p:nvGrpSpPr>
            <p:grpSpPr>
              <a:xfrm>
                <a:off x="3127813" y="1528572"/>
                <a:ext cx="2026525" cy="4425992"/>
                <a:chOff x="3095731" y="1528572"/>
                <a:chExt cx="2026525" cy="4425992"/>
              </a:xfrm>
            </p:grpSpPr>
            <p:grpSp>
              <p:nvGrpSpPr>
                <p:cNvPr id="127" name="グループ化 126">
                  <a:extLst>
                    <a:ext uri="{FF2B5EF4-FFF2-40B4-BE49-F238E27FC236}">
                      <a16:creationId xmlns:a16="http://schemas.microsoft.com/office/drawing/2014/main" id="{7C8E55A0-60B5-CA3E-4CE8-A2287CDB00C7}"/>
                    </a:ext>
                  </a:extLst>
                </p:cNvPr>
                <p:cNvGrpSpPr/>
                <p:nvPr/>
              </p:nvGrpSpPr>
              <p:grpSpPr>
                <a:xfrm>
                  <a:off x="3095731" y="1528572"/>
                  <a:ext cx="2026525" cy="4425992"/>
                  <a:chOff x="936000" y="1155192"/>
                  <a:chExt cx="1897285" cy="4425992"/>
                </a:xfrm>
              </p:grpSpPr>
              <p:sp>
                <p:nvSpPr>
                  <p:cNvPr id="129" name="四角形: 角を丸くする 128">
                    <a:extLst>
                      <a:ext uri="{FF2B5EF4-FFF2-40B4-BE49-F238E27FC236}">
                        <a16:creationId xmlns:a16="http://schemas.microsoft.com/office/drawing/2014/main" id="{21B40D32-4AA9-91E6-B9E5-B297F1024697}"/>
                      </a:ext>
                    </a:extLst>
                  </p:cNvPr>
                  <p:cNvSpPr/>
                  <p:nvPr/>
                </p:nvSpPr>
                <p:spPr>
                  <a:xfrm>
                    <a:off x="1095239" y="1261184"/>
                    <a:ext cx="1738046" cy="4320000"/>
                  </a:xfrm>
                  <a:prstGeom prst="roundRect">
                    <a:avLst/>
                  </a:prstGeom>
                  <a:solidFill>
                    <a:srgbClr val="F7F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lang="en-US" altLang="ja-JP" dirty="0">
                      <a:latin typeface="HG丸ｺﾞｼｯｸM-PRO" panose="020F0600000000000000" pitchFamily="50" charset="-128"/>
                      <a:ea typeface="HG丸ｺﾞｼｯｸM-PRO" panose="020F0600000000000000" pitchFamily="50" charset="-128"/>
                    </a:endParaRPr>
                  </a:p>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書類確認を</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行う</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p:txBody>
              </p:sp>
              <p:sp>
                <p:nvSpPr>
                  <p:cNvPr id="130" name="四角形: 角を丸くする 129">
                    <a:extLst>
                      <a:ext uri="{FF2B5EF4-FFF2-40B4-BE49-F238E27FC236}">
                        <a16:creationId xmlns:a16="http://schemas.microsoft.com/office/drawing/2014/main" id="{1B0936DD-7FD7-8ED6-BAA8-4B4142849734}"/>
                      </a:ext>
                    </a:extLst>
                  </p:cNvPr>
                  <p:cNvSpPr/>
                  <p:nvPr/>
                </p:nvSpPr>
                <p:spPr>
                  <a:xfrm>
                    <a:off x="936000" y="1155192"/>
                    <a:ext cx="1121400"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STEP2 </a:t>
                    </a:r>
                  </a:p>
                </p:txBody>
              </p:sp>
            </p:grpSp>
            <p:sp>
              <p:nvSpPr>
                <p:cNvPr id="128" name="正方形/長方形 127">
                  <a:extLst>
                    <a:ext uri="{FF2B5EF4-FFF2-40B4-BE49-F238E27FC236}">
                      <a16:creationId xmlns:a16="http://schemas.microsoft.com/office/drawing/2014/main" id="{E4155361-01B2-8849-5D2A-C8BE1E48A666}"/>
                    </a:ext>
                  </a:extLst>
                </p:cNvPr>
                <p:cNvSpPr/>
                <p:nvPr/>
              </p:nvSpPr>
              <p:spPr>
                <a:xfrm>
                  <a:off x="3424093" y="3124200"/>
                  <a:ext cx="151458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6" name="グラフィックス 125" descr="再生 単色塗りつぶし">
                <a:extLst>
                  <a:ext uri="{FF2B5EF4-FFF2-40B4-BE49-F238E27FC236}">
                    <a16:creationId xmlns:a16="http://schemas.microsoft.com/office/drawing/2014/main" id="{D3E4B7E7-EDB1-5CD0-541B-AD901AB624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39104" y="3676598"/>
                <a:ext cx="540000" cy="700742"/>
              </a:xfrm>
              <a:prstGeom prst="rect">
                <a:avLst/>
              </a:prstGeom>
            </p:spPr>
          </p:pic>
        </p:grpSp>
        <p:grpSp>
          <p:nvGrpSpPr>
            <p:cNvPr id="113" name="グループ化 112">
              <a:extLst>
                <a:ext uri="{FF2B5EF4-FFF2-40B4-BE49-F238E27FC236}">
                  <a16:creationId xmlns:a16="http://schemas.microsoft.com/office/drawing/2014/main" id="{2DFEE0C0-726C-91DC-6FE2-1058C7471072}"/>
                </a:ext>
              </a:extLst>
            </p:cNvPr>
            <p:cNvGrpSpPr/>
            <p:nvPr/>
          </p:nvGrpSpPr>
          <p:grpSpPr>
            <a:xfrm>
              <a:off x="6610253" y="1216004"/>
              <a:ext cx="3025588" cy="4425992"/>
              <a:chOff x="5330564" y="1528572"/>
              <a:chExt cx="2439972" cy="4425992"/>
            </a:xfrm>
          </p:grpSpPr>
          <p:grpSp>
            <p:nvGrpSpPr>
              <p:cNvPr id="119" name="グループ化 118">
                <a:extLst>
                  <a:ext uri="{FF2B5EF4-FFF2-40B4-BE49-F238E27FC236}">
                    <a16:creationId xmlns:a16="http://schemas.microsoft.com/office/drawing/2014/main" id="{B3ADE9EF-C785-4159-51B2-07961159C0AA}"/>
                  </a:ext>
                </a:extLst>
              </p:cNvPr>
              <p:cNvGrpSpPr/>
              <p:nvPr/>
            </p:nvGrpSpPr>
            <p:grpSpPr>
              <a:xfrm>
                <a:off x="5330564" y="1528572"/>
                <a:ext cx="2026525" cy="4425992"/>
                <a:chOff x="5255462" y="1528572"/>
                <a:chExt cx="2026525" cy="4425992"/>
              </a:xfrm>
            </p:grpSpPr>
            <p:grpSp>
              <p:nvGrpSpPr>
                <p:cNvPr id="121" name="グループ化 120">
                  <a:extLst>
                    <a:ext uri="{FF2B5EF4-FFF2-40B4-BE49-F238E27FC236}">
                      <a16:creationId xmlns:a16="http://schemas.microsoft.com/office/drawing/2014/main" id="{BD58DCC1-D385-6566-18AD-58E5D168AD31}"/>
                    </a:ext>
                  </a:extLst>
                </p:cNvPr>
                <p:cNvGrpSpPr/>
                <p:nvPr/>
              </p:nvGrpSpPr>
              <p:grpSpPr>
                <a:xfrm>
                  <a:off x="5255462" y="1528572"/>
                  <a:ext cx="2026525" cy="4425992"/>
                  <a:chOff x="936000" y="1155192"/>
                  <a:chExt cx="1897285" cy="4425992"/>
                </a:xfrm>
              </p:grpSpPr>
              <p:sp>
                <p:nvSpPr>
                  <p:cNvPr id="123" name="四角形: 角を丸くする 122">
                    <a:extLst>
                      <a:ext uri="{FF2B5EF4-FFF2-40B4-BE49-F238E27FC236}">
                        <a16:creationId xmlns:a16="http://schemas.microsoft.com/office/drawing/2014/main" id="{428D71F6-F724-9462-BF5D-C4FE930D11EB}"/>
                      </a:ext>
                    </a:extLst>
                  </p:cNvPr>
                  <p:cNvSpPr/>
                  <p:nvPr/>
                </p:nvSpPr>
                <p:spPr>
                  <a:xfrm>
                    <a:off x="1095239" y="1261184"/>
                    <a:ext cx="1738046" cy="4320000"/>
                  </a:xfrm>
                  <a:prstGeom prst="roundRect">
                    <a:avLst/>
                  </a:prstGeom>
                  <a:solidFill>
                    <a:srgbClr val="F7F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tx1"/>
                        </a:solidFill>
                        <a:latin typeface="HG丸ｺﾞｼｯｸM-PRO" panose="020F0600000000000000" pitchFamily="50" charset="-128"/>
                        <a:ea typeface="HG丸ｺﾞｼｯｸM-PRO" panose="020F0600000000000000" pitchFamily="50" charset="-128"/>
                      </a:rPr>
                      <a:t>回答内容を</a:t>
                    </a:r>
                    <a:endParaRPr kumimoji="1" lang="en-US" altLang="ja-JP"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tx1"/>
                        </a:solidFill>
                        <a:latin typeface="HG丸ｺﾞｼｯｸM-PRO" panose="020F0600000000000000" pitchFamily="50" charset="-128"/>
                        <a:ea typeface="HG丸ｺﾞｼｯｸM-PRO" panose="020F0600000000000000" pitchFamily="50" charset="-128"/>
                      </a:rPr>
                      <a:t>確定する</a:t>
                    </a:r>
                    <a:endParaRPr kumimoji="1" lang="en-US" altLang="ja-JP" dirty="0">
                      <a:solidFill>
                        <a:schemeClr val="tx1"/>
                      </a:solidFill>
                      <a:latin typeface="HG丸ｺﾞｼｯｸM-PRO" panose="020F0600000000000000" pitchFamily="50" charset="-128"/>
                      <a:ea typeface="HG丸ｺﾞｼｯｸM-PRO" panose="020F0600000000000000" pitchFamily="50" charset="-128"/>
                    </a:endParaRPr>
                  </a:p>
                </p:txBody>
              </p:sp>
              <p:sp>
                <p:nvSpPr>
                  <p:cNvPr id="124" name="四角形: 角を丸くする 123">
                    <a:extLst>
                      <a:ext uri="{FF2B5EF4-FFF2-40B4-BE49-F238E27FC236}">
                        <a16:creationId xmlns:a16="http://schemas.microsoft.com/office/drawing/2014/main" id="{F6757F1D-D1CA-AE01-5DA8-CB33E40388DA}"/>
                      </a:ext>
                    </a:extLst>
                  </p:cNvPr>
                  <p:cNvSpPr/>
                  <p:nvPr/>
                </p:nvSpPr>
                <p:spPr>
                  <a:xfrm>
                    <a:off x="936000" y="1155192"/>
                    <a:ext cx="1121400"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STEP3</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grpSp>
            <p:sp>
              <p:nvSpPr>
                <p:cNvPr id="122" name="正方形/長方形 121">
                  <a:extLst>
                    <a:ext uri="{FF2B5EF4-FFF2-40B4-BE49-F238E27FC236}">
                      <a16:creationId xmlns:a16="http://schemas.microsoft.com/office/drawing/2014/main" id="{7B8659D2-6871-8E8C-2C91-53A051F6C356}"/>
                    </a:ext>
                  </a:extLst>
                </p:cNvPr>
                <p:cNvSpPr/>
                <p:nvPr/>
              </p:nvSpPr>
              <p:spPr>
                <a:xfrm>
                  <a:off x="5572505" y="3124200"/>
                  <a:ext cx="151458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0" name="グラフィックス 119" descr="再生 単色塗りつぶし">
                <a:extLst>
                  <a:ext uri="{FF2B5EF4-FFF2-40B4-BE49-F238E27FC236}">
                    <a16:creationId xmlns:a16="http://schemas.microsoft.com/office/drawing/2014/main" id="{E6E6477A-C55F-FBB6-3375-9314E854A3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0536" y="3659527"/>
                <a:ext cx="540000" cy="700742"/>
              </a:xfrm>
              <a:prstGeom prst="rect">
                <a:avLst/>
              </a:prstGeom>
            </p:spPr>
          </p:pic>
        </p:grpSp>
        <p:grpSp>
          <p:nvGrpSpPr>
            <p:cNvPr id="114" name="グループ化 113">
              <a:extLst>
                <a:ext uri="{FF2B5EF4-FFF2-40B4-BE49-F238E27FC236}">
                  <a16:creationId xmlns:a16="http://schemas.microsoft.com/office/drawing/2014/main" id="{55039E24-5CB8-3EEC-64BE-30B8EFB254DD}"/>
                </a:ext>
              </a:extLst>
            </p:cNvPr>
            <p:cNvGrpSpPr/>
            <p:nvPr/>
          </p:nvGrpSpPr>
          <p:grpSpPr>
            <a:xfrm>
              <a:off x="9200118" y="1216004"/>
              <a:ext cx="2512910" cy="4425992"/>
              <a:chOff x="7415193" y="1528572"/>
              <a:chExt cx="2026525" cy="4425992"/>
            </a:xfrm>
          </p:grpSpPr>
          <p:grpSp>
            <p:nvGrpSpPr>
              <p:cNvPr id="115" name="グループ化 114">
                <a:extLst>
                  <a:ext uri="{FF2B5EF4-FFF2-40B4-BE49-F238E27FC236}">
                    <a16:creationId xmlns:a16="http://schemas.microsoft.com/office/drawing/2014/main" id="{6DF8B76E-6110-1935-B2F0-5EBBB8A3DDBD}"/>
                  </a:ext>
                </a:extLst>
              </p:cNvPr>
              <p:cNvGrpSpPr/>
              <p:nvPr/>
            </p:nvGrpSpPr>
            <p:grpSpPr>
              <a:xfrm>
                <a:off x="7415193" y="1528572"/>
                <a:ext cx="2026525" cy="4425992"/>
                <a:chOff x="936000" y="1155192"/>
                <a:chExt cx="1897285" cy="4425992"/>
              </a:xfrm>
            </p:grpSpPr>
            <p:sp>
              <p:nvSpPr>
                <p:cNvPr id="117" name="四角形: 角を丸くする 116">
                  <a:extLst>
                    <a:ext uri="{FF2B5EF4-FFF2-40B4-BE49-F238E27FC236}">
                      <a16:creationId xmlns:a16="http://schemas.microsoft.com/office/drawing/2014/main" id="{A3F6D731-40E0-8893-4EFD-BCF1EAD5CE39}"/>
                    </a:ext>
                  </a:extLst>
                </p:cNvPr>
                <p:cNvSpPr/>
                <p:nvPr/>
              </p:nvSpPr>
              <p:spPr>
                <a:xfrm>
                  <a:off x="1095239" y="1261184"/>
                  <a:ext cx="1738046" cy="4320000"/>
                </a:xfrm>
                <a:prstGeom prst="roundRect">
                  <a:avLst/>
                </a:prstGeom>
                <a:solidFill>
                  <a:srgbClr val="F7F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tx1"/>
                      </a:solidFill>
                      <a:latin typeface="HG丸ｺﾞｼｯｸM-PRO" panose="020F0600000000000000" pitchFamily="50" charset="-128"/>
                      <a:ea typeface="HG丸ｺﾞｼｯｸM-PRO" panose="020F0600000000000000" pitchFamily="50" charset="-128"/>
                    </a:rPr>
                    <a:t>完了</a:t>
                  </a:r>
                  <a:endParaRPr kumimoji="1" lang="en-US" altLang="ja-JP" dirty="0">
                    <a:solidFill>
                      <a:schemeClr val="tx1"/>
                    </a:solidFill>
                    <a:latin typeface="HG丸ｺﾞｼｯｸM-PRO" panose="020F0600000000000000" pitchFamily="50" charset="-128"/>
                    <a:ea typeface="HG丸ｺﾞｼｯｸM-PRO" panose="020F0600000000000000" pitchFamily="50" charset="-128"/>
                  </a:endParaRPr>
                </a:p>
              </p:txBody>
            </p:sp>
            <p:sp>
              <p:nvSpPr>
                <p:cNvPr id="118" name="四角形: 角を丸くする 117">
                  <a:extLst>
                    <a:ext uri="{FF2B5EF4-FFF2-40B4-BE49-F238E27FC236}">
                      <a16:creationId xmlns:a16="http://schemas.microsoft.com/office/drawing/2014/main" id="{C1EC1467-85F3-6596-55C7-2455440B6DCD}"/>
                    </a:ext>
                  </a:extLst>
                </p:cNvPr>
                <p:cNvSpPr/>
                <p:nvPr/>
              </p:nvSpPr>
              <p:spPr>
                <a:xfrm>
                  <a:off x="936000" y="1155192"/>
                  <a:ext cx="1121400"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STEP4</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grpSp>
          <p:sp>
            <p:nvSpPr>
              <p:cNvPr id="116" name="正方形/長方形 115">
                <a:extLst>
                  <a:ext uri="{FF2B5EF4-FFF2-40B4-BE49-F238E27FC236}">
                    <a16:creationId xmlns:a16="http://schemas.microsoft.com/office/drawing/2014/main" id="{16C4C7DA-6235-769B-3DC7-251B2DC23DD3}"/>
                  </a:ext>
                </a:extLst>
              </p:cNvPr>
              <p:cNvSpPr/>
              <p:nvPr/>
            </p:nvSpPr>
            <p:spPr>
              <a:xfrm>
                <a:off x="7756208" y="3124200"/>
                <a:ext cx="151458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 name="テキスト プレースホルダー 1">
            <a:extLst>
              <a:ext uri="{FF2B5EF4-FFF2-40B4-BE49-F238E27FC236}">
                <a16:creationId xmlns:a16="http://schemas.microsoft.com/office/drawing/2014/main" id="{832CB5BB-5450-75C2-ACEB-E26781EABD84}"/>
              </a:ext>
            </a:extLst>
          </p:cNvPr>
          <p:cNvSpPr>
            <a:spLocks noGrp="1"/>
          </p:cNvSpPr>
          <p:nvPr>
            <p:ph type="body" sz="quarter" idx="10"/>
          </p:nvPr>
        </p:nvSpPr>
        <p:spPr/>
        <p:txBody>
          <a:bodyPr>
            <a:normAutofit lnSpcReduction="10000"/>
          </a:bodyPr>
          <a:lstStyle/>
          <a:p>
            <a:r>
              <a:rPr kumimoji="1" lang="en-US" altLang="ja-JP" dirty="0">
                <a:ln w="19050">
                  <a:solidFill>
                    <a:srgbClr val="171C61"/>
                  </a:solidFill>
                </a:ln>
              </a:rPr>
              <a:t>1</a:t>
            </a:r>
            <a:r>
              <a:rPr kumimoji="1" lang="ja-JP" altLang="en-US" dirty="0">
                <a:ln w="19050">
                  <a:solidFill>
                    <a:srgbClr val="F1E70D"/>
                  </a:solidFill>
                </a:ln>
                <a:solidFill>
                  <a:srgbClr val="F1E70D"/>
                </a:solidFill>
              </a:rPr>
              <a:t> </a:t>
            </a:r>
            <a:r>
              <a:rPr kumimoji="1" lang="ja-JP" altLang="en-US" dirty="0"/>
              <a:t>回答時の流れ</a:t>
            </a:r>
          </a:p>
        </p:txBody>
      </p:sp>
      <p:pic>
        <p:nvPicPr>
          <p:cNvPr id="70" name="図 69">
            <a:extLst>
              <a:ext uri="{FF2B5EF4-FFF2-40B4-BE49-F238E27FC236}">
                <a16:creationId xmlns:a16="http://schemas.microsoft.com/office/drawing/2014/main" id="{7ABC247E-E670-0A88-59D0-E3C89EDC69FF}"/>
              </a:ext>
            </a:extLst>
          </p:cNvPr>
          <p:cNvPicPr>
            <a:picLocks noChangeAspect="1"/>
          </p:cNvPicPr>
          <p:nvPr/>
        </p:nvPicPr>
        <p:blipFill>
          <a:blip r:embed="rId5"/>
          <a:stretch>
            <a:fillRect/>
          </a:stretch>
        </p:blipFill>
        <p:spPr>
          <a:xfrm>
            <a:off x="1813887" y="3864815"/>
            <a:ext cx="1521128" cy="970933"/>
          </a:xfrm>
          <a:prstGeom prst="rect">
            <a:avLst/>
          </a:prstGeom>
        </p:spPr>
      </p:pic>
      <p:pic>
        <p:nvPicPr>
          <p:cNvPr id="108" name="図 107">
            <a:extLst>
              <a:ext uri="{FF2B5EF4-FFF2-40B4-BE49-F238E27FC236}">
                <a16:creationId xmlns:a16="http://schemas.microsoft.com/office/drawing/2014/main" id="{449A988B-7A3A-7485-4C78-5FF73EC18D43}"/>
              </a:ext>
            </a:extLst>
          </p:cNvPr>
          <p:cNvPicPr>
            <a:picLocks noChangeAspect="1"/>
          </p:cNvPicPr>
          <p:nvPr/>
        </p:nvPicPr>
        <p:blipFill>
          <a:blip r:embed="rId6"/>
          <a:stretch>
            <a:fillRect/>
          </a:stretch>
        </p:blipFill>
        <p:spPr>
          <a:xfrm>
            <a:off x="4705479" y="3885207"/>
            <a:ext cx="1036992" cy="1025596"/>
          </a:xfrm>
          <a:prstGeom prst="rect">
            <a:avLst/>
          </a:prstGeom>
        </p:spPr>
      </p:pic>
      <p:pic>
        <p:nvPicPr>
          <p:cNvPr id="4" name="図 3">
            <a:extLst>
              <a:ext uri="{FF2B5EF4-FFF2-40B4-BE49-F238E27FC236}">
                <a16:creationId xmlns:a16="http://schemas.microsoft.com/office/drawing/2014/main" id="{B5AC3E12-56AE-D0D5-AAAB-42FEEC20F407}"/>
              </a:ext>
            </a:extLst>
          </p:cNvPr>
          <p:cNvPicPr>
            <a:picLocks noChangeAspect="1"/>
          </p:cNvPicPr>
          <p:nvPr/>
        </p:nvPicPr>
        <p:blipFill>
          <a:blip r:embed="rId7"/>
          <a:stretch>
            <a:fillRect/>
          </a:stretch>
        </p:blipFill>
        <p:spPr>
          <a:xfrm>
            <a:off x="9967862" y="4056005"/>
            <a:ext cx="734668" cy="684000"/>
          </a:xfrm>
          <a:prstGeom prst="rect">
            <a:avLst/>
          </a:prstGeom>
        </p:spPr>
      </p:pic>
      <p:pic>
        <p:nvPicPr>
          <p:cNvPr id="6" name="図 5">
            <a:extLst>
              <a:ext uri="{FF2B5EF4-FFF2-40B4-BE49-F238E27FC236}">
                <a16:creationId xmlns:a16="http://schemas.microsoft.com/office/drawing/2014/main" id="{DD0F1477-6A14-DD99-E332-3C53F9B0177E}"/>
              </a:ext>
            </a:extLst>
          </p:cNvPr>
          <p:cNvPicPr>
            <a:picLocks noChangeAspect="1"/>
          </p:cNvPicPr>
          <p:nvPr/>
        </p:nvPicPr>
        <p:blipFill>
          <a:blip r:embed="rId8"/>
          <a:stretch>
            <a:fillRect/>
          </a:stretch>
        </p:blipFill>
        <p:spPr>
          <a:xfrm>
            <a:off x="7377996" y="3958884"/>
            <a:ext cx="669605" cy="876864"/>
          </a:xfrm>
          <a:prstGeom prst="rect">
            <a:avLst/>
          </a:prstGeom>
        </p:spPr>
      </p:pic>
    </p:spTree>
    <p:extLst>
      <p:ext uri="{BB962C8B-B14F-4D97-AF65-F5344CB8AC3E}">
        <p14:creationId xmlns:p14="http://schemas.microsoft.com/office/powerpoint/2010/main" val="272446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1D1AB91E-71CC-5588-9036-14963F0A7B0D}"/>
              </a:ext>
            </a:extLst>
          </p:cNvPr>
          <p:cNvSpPr/>
          <p:nvPr/>
        </p:nvSpPr>
        <p:spPr>
          <a:xfrm>
            <a:off x="5939847" y="1294264"/>
            <a:ext cx="1655185" cy="100157"/>
          </a:xfrm>
          <a:prstGeom prst="rect">
            <a:avLst/>
          </a:prstGeom>
          <a:solidFill>
            <a:srgbClr val="576B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プレースホルダー 2">
            <a:extLst>
              <a:ext uri="{FF2B5EF4-FFF2-40B4-BE49-F238E27FC236}">
                <a16:creationId xmlns:a16="http://schemas.microsoft.com/office/drawing/2014/main" id="{BECB65A7-E501-1A93-23DA-6A5FEC52AB87}"/>
              </a:ext>
            </a:extLst>
          </p:cNvPr>
          <p:cNvSpPr>
            <a:spLocks noGrp="1"/>
          </p:cNvSpPr>
          <p:nvPr>
            <p:ph type="body" sz="quarter" idx="11"/>
          </p:nvPr>
        </p:nvSpPr>
        <p:spPr>
          <a:xfrm>
            <a:off x="1026000" y="1080000"/>
            <a:ext cx="10620000" cy="328409"/>
          </a:xfrm>
        </p:spPr>
        <p:txBody>
          <a:bodyPr>
            <a:noAutofit/>
          </a:bodyPr>
          <a:lstStyle/>
          <a:p>
            <a:pPr fontAlgn="base">
              <a:spcBef>
                <a:spcPts val="0"/>
              </a:spcBef>
            </a:pPr>
            <a:r>
              <a:rPr lang="ja-JP" altLang="en-US" dirty="0">
                <a:solidFill>
                  <a:schemeClr val="tx1"/>
                </a:solidFill>
              </a:rPr>
              <a:t>下記の表示は実際のジンジャー画面上にある、設問一覧と一致しております。</a:t>
            </a:r>
            <a:br>
              <a:rPr lang="en-US" altLang="ja-JP" dirty="0">
                <a:solidFill>
                  <a:schemeClr val="tx1"/>
                </a:solidFill>
              </a:rPr>
            </a:br>
            <a:br>
              <a:rPr lang="en-US" altLang="ja-JP" dirty="0">
                <a:solidFill>
                  <a:schemeClr val="tx1"/>
                </a:solidFill>
              </a:rPr>
            </a:br>
            <a:r>
              <a:rPr lang="en-US" altLang="ja-JP" dirty="0">
                <a:solidFill>
                  <a:schemeClr val="tx1"/>
                </a:solidFill>
              </a:rPr>
              <a:t>※</a:t>
            </a:r>
            <a:r>
              <a:rPr lang="ja-JP" altLang="en-US" dirty="0">
                <a:solidFill>
                  <a:schemeClr val="tx1"/>
                </a:solidFill>
              </a:rPr>
              <a:t>下記画像内では　　　 と記載のある部分が該当になります。</a:t>
            </a:r>
            <a:endParaRPr lang="en-US" altLang="ja-JP" dirty="0">
              <a:solidFill>
                <a:schemeClr val="tx1"/>
              </a:solidFill>
            </a:endParaRPr>
          </a:p>
        </p:txBody>
      </p:sp>
      <p:sp>
        <p:nvSpPr>
          <p:cNvPr id="8" name="テキスト プレースホルダー 1">
            <a:extLst>
              <a:ext uri="{FF2B5EF4-FFF2-40B4-BE49-F238E27FC236}">
                <a16:creationId xmlns:a16="http://schemas.microsoft.com/office/drawing/2014/main" id="{407874B7-598C-3962-BAA4-841C634A036C}"/>
              </a:ext>
            </a:extLst>
          </p:cNvPr>
          <p:cNvSpPr>
            <a:spLocks noGrp="1"/>
          </p:cNvSpPr>
          <p:nvPr>
            <p:ph type="body" sz="quarter" idx="10"/>
          </p:nvPr>
        </p:nvSpPr>
        <p:spPr>
          <a:xfrm>
            <a:off x="936000" y="314325"/>
            <a:ext cx="10800000" cy="601392"/>
          </a:xfrm>
        </p:spPr>
        <p:txBody>
          <a:bodyPr>
            <a:normAutofit lnSpcReduction="10000"/>
          </a:bodyPr>
          <a:lstStyle/>
          <a:p>
            <a:r>
              <a:rPr kumimoji="1" lang="en-US" altLang="ja-JP" dirty="0">
                <a:ln w="19050">
                  <a:solidFill>
                    <a:srgbClr val="171C61"/>
                  </a:solidFill>
                </a:ln>
              </a:rPr>
              <a:t>2</a:t>
            </a:r>
            <a:r>
              <a:rPr kumimoji="1" lang="ja-JP" altLang="en-US" dirty="0">
                <a:ln w="19050">
                  <a:solidFill>
                    <a:srgbClr val="F1E70D"/>
                  </a:solidFill>
                </a:ln>
                <a:solidFill>
                  <a:srgbClr val="F1E70D"/>
                </a:solidFill>
              </a:rPr>
              <a:t> </a:t>
            </a:r>
            <a:r>
              <a:rPr kumimoji="1" lang="ja-JP" altLang="en-US" dirty="0"/>
              <a:t>この項目の見方</a:t>
            </a:r>
          </a:p>
        </p:txBody>
      </p:sp>
      <p:sp>
        <p:nvSpPr>
          <p:cNvPr id="31" name="楕円 30">
            <a:extLst>
              <a:ext uri="{FF2B5EF4-FFF2-40B4-BE49-F238E27FC236}">
                <a16:creationId xmlns:a16="http://schemas.microsoft.com/office/drawing/2014/main" id="{190C8175-BA80-72CD-066D-63EC7F373FE4}"/>
              </a:ext>
            </a:extLst>
          </p:cNvPr>
          <p:cNvSpPr/>
          <p:nvPr/>
        </p:nvSpPr>
        <p:spPr>
          <a:xfrm>
            <a:off x="3128905" y="1572692"/>
            <a:ext cx="547745" cy="3740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EB2D0671-1E52-DA08-986B-D781AEF986BE}"/>
              </a:ext>
            </a:extLst>
          </p:cNvPr>
          <p:cNvPicPr>
            <a:picLocks noChangeAspect="1"/>
          </p:cNvPicPr>
          <p:nvPr/>
        </p:nvPicPr>
        <p:blipFill rotWithShape="1">
          <a:blip r:embed="rId2"/>
          <a:srcRect l="60" r="60"/>
          <a:stretch/>
        </p:blipFill>
        <p:spPr>
          <a:xfrm>
            <a:off x="2971767" y="2260600"/>
            <a:ext cx="6654833" cy="3753208"/>
          </a:xfrm>
          <a:prstGeom prst="rect">
            <a:avLst/>
          </a:prstGeom>
          <a:ln w="12700">
            <a:solidFill>
              <a:schemeClr val="tx1"/>
            </a:solidFill>
          </a:ln>
        </p:spPr>
      </p:pic>
      <p:sp>
        <p:nvSpPr>
          <p:cNvPr id="12" name="楕円 11">
            <a:extLst>
              <a:ext uri="{FF2B5EF4-FFF2-40B4-BE49-F238E27FC236}">
                <a16:creationId xmlns:a16="http://schemas.microsoft.com/office/drawing/2014/main" id="{F01A5C98-EA95-6E2B-DF4B-DBCC8C619428}"/>
              </a:ext>
            </a:extLst>
          </p:cNvPr>
          <p:cNvSpPr/>
          <p:nvPr/>
        </p:nvSpPr>
        <p:spPr>
          <a:xfrm>
            <a:off x="4533077" y="3728696"/>
            <a:ext cx="966023" cy="4339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楕円 1">
            <a:extLst>
              <a:ext uri="{FF2B5EF4-FFF2-40B4-BE49-F238E27FC236}">
                <a16:creationId xmlns:a16="http://schemas.microsoft.com/office/drawing/2014/main" id="{8F2851DA-9C81-F117-C5E8-278F71A18A1A}"/>
              </a:ext>
            </a:extLst>
          </p:cNvPr>
          <p:cNvSpPr/>
          <p:nvPr/>
        </p:nvSpPr>
        <p:spPr>
          <a:xfrm>
            <a:off x="5763916" y="2825368"/>
            <a:ext cx="1401049" cy="2551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03150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C97FA47-55C8-3C65-CEC3-F6AB50EDC584}"/>
              </a:ext>
            </a:extLst>
          </p:cNvPr>
          <p:cNvSpPr>
            <a:spLocks noGrp="1"/>
          </p:cNvSpPr>
          <p:nvPr>
            <p:ph type="body" sz="quarter" idx="10"/>
          </p:nvPr>
        </p:nvSpPr>
        <p:spPr/>
        <p:txBody>
          <a:bodyPr>
            <a:normAutofit lnSpcReduction="10000"/>
          </a:bodyPr>
          <a:lstStyle/>
          <a:p>
            <a:r>
              <a:rPr kumimoji="1" lang="ja-JP" altLang="en-US" dirty="0">
                <a:ln w="19050">
                  <a:solidFill>
                    <a:srgbClr val="171C61"/>
                  </a:solidFill>
                </a:ln>
              </a:rPr>
              <a:t>０</a:t>
            </a:r>
            <a:r>
              <a:rPr kumimoji="1" lang="ja-JP" altLang="en-US" dirty="0">
                <a:ln w="19050">
                  <a:solidFill>
                    <a:srgbClr val="F1E70D"/>
                  </a:solidFill>
                </a:ln>
                <a:solidFill>
                  <a:srgbClr val="F1E70D"/>
                </a:solidFill>
              </a:rPr>
              <a:t> </a:t>
            </a:r>
            <a:r>
              <a:rPr kumimoji="1" lang="ja-JP" altLang="en-US" dirty="0"/>
              <a:t>本マニュアルに関して</a:t>
            </a:r>
          </a:p>
        </p:txBody>
      </p:sp>
      <p:sp>
        <p:nvSpPr>
          <p:cNvPr id="3" name="テキスト プレースホルダー 2">
            <a:extLst>
              <a:ext uri="{FF2B5EF4-FFF2-40B4-BE49-F238E27FC236}">
                <a16:creationId xmlns:a16="http://schemas.microsoft.com/office/drawing/2014/main" id="{79703DED-B376-F4B2-E72C-9D88CED1F390}"/>
              </a:ext>
            </a:extLst>
          </p:cNvPr>
          <p:cNvSpPr>
            <a:spLocks noGrp="1"/>
          </p:cNvSpPr>
          <p:nvPr>
            <p:ph type="body" sz="quarter" idx="11"/>
          </p:nvPr>
        </p:nvSpPr>
        <p:spPr>
          <a:xfrm>
            <a:off x="1025999" y="1080000"/>
            <a:ext cx="10796545" cy="601392"/>
          </a:xfrm>
        </p:spPr>
        <p:txBody>
          <a:bodyPr>
            <a:noAutofit/>
          </a:bodyPr>
          <a:lstStyle/>
          <a:p>
            <a:pPr marL="0">
              <a:lnSpc>
                <a:spcPct val="100000"/>
              </a:lnSpc>
              <a:spcBef>
                <a:spcPts val="0"/>
              </a:spcBef>
              <a:buClr>
                <a:srgbClr val="000000"/>
              </a:buClr>
              <a:buSzPts val="1700"/>
            </a:pPr>
            <a:r>
              <a:rPr lang="ja-JP" altLang="en-US" b="0" i="0" dirty="0">
                <a:solidFill>
                  <a:srgbClr val="171C61"/>
                </a:solidFill>
                <a:effectLst/>
                <a:latin typeface="-apple-system"/>
              </a:rPr>
              <a:t>❚ </a:t>
            </a:r>
            <a:r>
              <a:rPr lang="ja-JP" altLang="en-US" dirty="0">
                <a:solidFill>
                  <a:schemeClr val="tx1"/>
                </a:solidFill>
                <a:cs typeface="Meiryo"/>
                <a:sym typeface="Meiryo"/>
              </a:rPr>
              <a:t>本マニュアルは、</a:t>
            </a:r>
            <a:r>
              <a:rPr lang="en-US" altLang="ja-JP" dirty="0">
                <a:solidFill>
                  <a:schemeClr val="tx1"/>
                </a:solidFill>
                <a:cs typeface="Meiryo"/>
                <a:sym typeface="Meiryo"/>
              </a:rPr>
              <a:t>2023</a:t>
            </a:r>
            <a:r>
              <a:rPr lang="ja-JP" altLang="en-US" dirty="0">
                <a:solidFill>
                  <a:schemeClr val="tx1"/>
                </a:solidFill>
                <a:cs typeface="Meiryo"/>
                <a:sym typeface="Meiryo"/>
              </a:rPr>
              <a:t>年</a:t>
            </a:r>
            <a:r>
              <a:rPr lang="en-US" altLang="ja-JP" dirty="0">
                <a:solidFill>
                  <a:schemeClr val="tx1"/>
                </a:solidFill>
                <a:cs typeface="Meiryo"/>
                <a:sym typeface="Meiryo"/>
              </a:rPr>
              <a:t>10</a:t>
            </a:r>
            <a:r>
              <a:rPr lang="ja-JP" altLang="en-US" dirty="0">
                <a:solidFill>
                  <a:schemeClr val="tx1"/>
                </a:solidFill>
                <a:cs typeface="Meiryo"/>
                <a:sym typeface="Meiryo"/>
              </a:rPr>
              <a:t>月</a:t>
            </a:r>
            <a:r>
              <a:rPr lang="en-US" altLang="ja-JP" dirty="0">
                <a:solidFill>
                  <a:schemeClr val="tx1"/>
                </a:solidFill>
                <a:cs typeface="Meiryo"/>
                <a:sym typeface="Meiryo"/>
              </a:rPr>
              <a:t>11</a:t>
            </a:r>
            <a:r>
              <a:rPr lang="ja-JP" altLang="en-US" dirty="0">
                <a:solidFill>
                  <a:schemeClr val="tx1"/>
                </a:solidFill>
                <a:cs typeface="Meiryo"/>
                <a:sym typeface="Meiryo"/>
              </a:rPr>
              <a:t>日時点でのジンジャーの仕様で各操作の説明を記載しております。</a:t>
            </a:r>
            <a:br>
              <a:rPr lang="ja-JP" altLang="en-US" dirty="0">
                <a:solidFill>
                  <a:schemeClr val="tx1"/>
                </a:solidFill>
                <a:cs typeface="Meiryo"/>
                <a:sym typeface="Meiryo"/>
              </a:rPr>
            </a:br>
            <a:r>
              <a:rPr lang="ja-JP" altLang="en-US" dirty="0">
                <a:solidFill>
                  <a:schemeClr val="tx1"/>
                </a:solidFill>
                <a:cs typeface="Meiryo"/>
                <a:sym typeface="Meiryo"/>
              </a:rPr>
              <a:t>　機能アップデートに伴い、画面変更や仕様が変更される可能性がございます。</a:t>
            </a:r>
          </a:p>
          <a:p>
            <a:pPr marL="0">
              <a:lnSpc>
                <a:spcPct val="100000"/>
              </a:lnSpc>
              <a:spcBef>
                <a:spcPts val="0"/>
              </a:spcBef>
              <a:buClr>
                <a:srgbClr val="000000"/>
              </a:buClr>
              <a:buSzPts val="1700"/>
            </a:pPr>
            <a:endParaRPr lang="ja-JP" altLang="en-US" dirty="0">
              <a:solidFill>
                <a:schemeClr val="tx1">
                  <a:lumMod val="75000"/>
                  <a:lumOff val="25000"/>
                </a:schemeClr>
              </a:solidFill>
              <a:cs typeface="Meiryo"/>
              <a:sym typeface="Meiryo"/>
            </a:endParaRPr>
          </a:p>
          <a:p>
            <a:pPr marL="0">
              <a:lnSpc>
                <a:spcPct val="100000"/>
              </a:lnSpc>
              <a:spcBef>
                <a:spcPts val="0"/>
              </a:spcBef>
              <a:buClr>
                <a:srgbClr val="000000"/>
              </a:buClr>
              <a:buSzPts val="1700"/>
            </a:pPr>
            <a:r>
              <a:rPr lang="ja-JP" altLang="en-US" b="0" i="0" dirty="0">
                <a:solidFill>
                  <a:srgbClr val="171C61"/>
                </a:solidFill>
                <a:effectLst/>
                <a:latin typeface="-apple-system"/>
              </a:rPr>
              <a:t>❚ </a:t>
            </a:r>
            <a:r>
              <a:rPr lang="ja-JP" altLang="en-US" dirty="0">
                <a:solidFill>
                  <a:schemeClr val="tx1"/>
                </a:solidFill>
                <a:cs typeface="Meiryo"/>
                <a:sym typeface="Meiryo"/>
              </a:rPr>
              <a:t>管理者設定により、マニュアルの画像と実際の画面の表示が異なる場合があります。</a:t>
            </a:r>
          </a:p>
          <a:p>
            <a:pPr marL="0">
              <a:lnSpc>
                <a:spcPct val="100000"/>
              </a:lnSpc>
              <a:spcBef>
                <a:spcPts val="0"/>
              </a:spcBef>
              <a:buSzPts val="1100"/>
            </a:pPr>
            <a:r>
              <a:rPr lang="ja-JP" altLang="en-US" dirty="0">
                <a:solidFill>
                  <a:schemeClr val="tx1"/>
                </a:solidFill>
                <a:cs typeface="Meiryo"/>
                <a:sym typeface="Meiryo"/>
              </a:rPr>
              <a:t>　ご不明な点がありましたら管理者様までお問い合わせください。</a:t>
            </a:r>
          </a:p>
          <a:p>
            <a:pPr marL="0">
              <a:lnSpc>
                <a:spcPct val="100000"/>
              </a:lnSpc>
              <a:spcBef>
                <a:spcPts val="0"/>
              </a:spcBef>
              <a:buSzPts val="1100"/>
            </a:pPr>
            <a:endParaRPr lang="ja-JP" altLang="en-US" dirty="0">
              <a:solidFill>
                <a:schemeClr val="tx1"/>
              </a:solidFill>
              <a:cs typeface="Meiryo"/>
              <a:sym typeface="Meiryo"/>
            </a:endParaRPr>
          </a:p>
          <a:p>
            <a:endParaRPr kumimoji="1" lang="ja-JP" altLang="en-US" dirty="0"/>
          </a:p>
        </p:txBody>
      </p:sp>
      <p:grpSp>
        <p:nvGrpSpPr>
          <p:cNvPr id="6" name="グループ化 5">
            <a:extLst>
              <a:ext uri="{FF2B5EF4-FFF2-40B4-BE49-F238E27FC236}">
                <a16:creationId xmlns:a16="http://schemas.microsoft.com/office/drawing/2014/main" id="{ED240F8B-7659-6068-E6C6-D6794476670A}"/>
              </a:ext>
            </a:extLst>
          </p:cNvPr>
          <p:cNvGrpSpPr/>
          <p:nvPr/>
        </p:nvGrpSpPr>
        <p:grpSpPr>
          <a:xfrm>
            <a:off x="1116000" y="3005311"/>
            <a:ext cx="10440000" cy="1741029"/>
            <a:chOff x="1116000" y="3985531"/>
            <a:chExt cx="10440000" cy="1550529"/>
          </a:xfrm>
        </p:grpSpPr>
        <p:sp>
          <p:nvSpPr>
            <p:cNvPr id="4" name="四角形: 角を丸くする 3">
              <a:extLst>
                <a:ext uri="{FF2B5EF4-FFF2-40B4-BE49-F238E27FC236}">
                  <a16:creationId xmlns:a16="http://schemas.microsoft.com/office/drawing/2014/main" id="{2C5DF87A-6D74-9631-5AE0-C76E3774C5AC}"/>
                </a:ext>
              </a:extLst>
            </p:cNvPr>
            <p:cNvSpPr/>
            <p:nvPr/>
          </p:nvSpPr>
          <p:spPr>
            <a:xfrm>
              <a:off x="1116000" y="4283021"/>
              <a:ext cx="10440000" cy="1253039"/>
            </a:xfrm>
            <a:prstGeom prst="roundRect">
              <a:avLst>
                <a:gd name="adj" fmla="val 12483"/>
              </a:avLst>
            </a:prstGeom>
            <a:solidFill>
              <a:schemeClr val="bg1"/>
            </a:solidFill>
            <a:ln w="38100">
              <a:solidFill>
                <a:srgbClr val="576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400"/>
              </a:pPr>
              <a:r>
                <a:rPr lang="ja-JP" altLang="en-US" sz="1800" dirty="0">
                  <a:solidFill>
                    <a:schemeClr val="tx1"/>
                  </a:solidFill>
                  <a:latin typeface="HG丸ｺﾞｼｯｸM-PRO" panose="020F0600000000000000" pitchFamily="50" charset="-128"/>
                  <a:ea typeface="HG丸ｺﾞｼｯｸM-PRO" panose="020F0600000000000000" pitchFamily="50" charset="-128"/>
                  <a:cs typeface="Meiryo"/>
                  <a:sym typeface="Meiryo"/>
                </a:rPr>
                <a:t>本マニュアルは、従業員様向けの参考マニュアルとなります。</a:t>
              </a:r>
              <a:br>
                <a:rPr lang="ja-JP" altLang="en-US" sz="1800" dirty="0">
                  <a:solidFill>
                    <a:schemeClr val="tx1"/>
                  </a:solidFill>
                  <a:latin typeface="HG丸ｺﾞｼｯｸM-PRO" panose="020F0600000000000000" pitchFamily="50" charset="-128"/>
                  <a:ea typeface="HG丸ｺﾞｼｯｸM-PRO" panose="020F0600000000000000" pitchFamily="50" charset="-128"/>
                  <a:cs typeface="Meiryo"/>
                  <a:sym typeface="Meiryo"/>
                </a:rPr>
              </a:br>
              <a:r>
                <a:rPr lang="ja-JP" altLang="en-US" sz="1800" dirty="0">
                  <a:solidFill>
                    <a:schemeClr val="tx1"/>
                  </a:solidFill>
                  <a:latin typeface="HG丸ｺﾞｼｯｸM-PRO" panose="020F0600000000000000" pitchFamily="50" charset="-128"/>
                  <a:ea typeface="HG丸ｺﾞｼｯｸM-PRO" panose="020F0600000000000000" pitchFamily="50" charset="-128"/>
                  <a:cs typeface="Meiryo"/>
                  <a:sym typeface="Meiryo"/>
                </a:rPr>
                <a:t>展開の前に、記載内容をご確認いただき、</a:t>
              </a:r>
            </a:p>
            <a:p>
              <a:pPr algn="ctr">
                <a:buSzPts val="1400"/>
              </a:pPr>
              <a:r>
                <a:rPr lang="ja-JP" altLang="en-US" sz="1800" dirty="0">
                  <a:solidFill>
                    <a:schemeClr val="tx1"/>
                  </a:solidFill>
                  <a:latin typeface="HG丸ｺﾞｼｯｸM-PRO" panose="020F0600000000000000" pitchFamily="50" charset="-128"/>
                  <a:ea typeface="HG丸ｺﾞｼｯｸM-PRO" panose="020F0600000000000000" pitchFamily="50" charset="-128"/>
                  <a:cs typeface="Meiryo"/>
                  <a:sym typeface="Meiryo"/>
                </a:rPr>
                <a:t>必要に応じて内容を編集いただくようお願いいたします。</a:t>
              </a:r>
            </a:p>
          </p:txBody>
        </p:sp>
        <p:sp>
          <p:nvSpPr>
            <p:cNvPr id="5" name="正方形/長方形 4">
              <a:extLst>
                <a:ext uri="{FF2B5EF4-FFF2-40B4-BE49-F238E27FC236}">
                  <a16:creationId xmlns:a16="http://schemas.microsoft.com/office/drawing/2014/main" id="{8B393A76-8715-8CD4-8AB3-B57E1BCF71DA}"/>
                </a:ext>
              </a:extLst>
            </p:cNvPr>
            <p:cNvSpPr/>
            <p:nvPr/>
          </p:nvSpPr>
          <p:spPr>
            <a:xfrm>
              <a:off x="5279051" y="3985531"/>
              <a:ext cx="19939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576BC9"/>
                  </a:solidFill>
                  <a:latin typeface="HG丸ｺﾞｼｯｸM-PRO" panose="020F0600000000000000" pitchFamily="50" charset="-128"/>
                  <a:ea typeface="HG丸ｺﾞｼｯｸM-PRO" panose="020F0600000000000000" pitchFamily="50" charset="-128"/>
                </a:rPr>
                <a:t> 管理者様へ</a:t>
              </a:r>
            </a:p>
          </p:txBody>
        </p:sp>
      </p:grpSp>
    </p:spTree>
    <p:extLst>
      <p:ext uri="{BB962C8B-B14F-4D97-AF65-F5344CB8AC3E}">
        <p14:creationId xmlns:p14="http://schemas.microsoft.com/office/powerpoint/2010/main" val="3889788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1">
            <a:extLst>
              <a:ext uri="{FF2B5EF4-FFF2-40B4-BE49-F238E27FC236}">
                <a16:creationId xmlns:a16="http://schemas.microsoft.com/office/drawing/2014/main" id="{407874B7-598C-3962-BAA4-841C634A036C}"/>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9" name="四角形: 角を丸くする 8">
            <a:extLst>
              <a:ext uri="{FF2B5EF4-FFF2-40B4-BE49-F238E27FC236}">
                <a16:creationId xmlns:a16="http://schemas.microsoft.com/office/drawing/2014/main" id="{58B5CEBB-6A89-7B12-1080-EB05328B0714}"/>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4" name="正方形/長方形 3">
            <a:extLst>
              <a:ext uri="{FF2B5EF4-FFF2-40B4-BE49-F238E27FC236}">
                <a16:creationId xmlns:a16="http://schemas.microsoft.com/office/drawing/2014/main" id="{8FC85A7C-ED05-2181-93C7-9995A93CFBE7}"/>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5" name="正方形/長方形 4">
            <a:extLst>
              <a:ext uri="{FF2B5EF4-FFF2-40B4-BE49-F238E27FC236}">
                <a16:creationId xmlns:a16="http://schemas.microsoft.com/office/drawing/2014/main" id="{E7D333B2-E5F9-8FB0-B6BC-0C2665328295}"/>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氏名・生年月日</a:t>
            </a:r>
          </a:p>
        </p:txBody>
      </p:sp>
      <p:pic>
        <p:nvPicPr>
          <p:cNvPr id="6" name="Google Shape;246;g152ec4e6b97_0_66">
            <a:extLst>
              <a:ext uri="{FF2B5EF4-FFF2-40B4-BE49-F238E27FC236}">
                <a16:creationId xmlns:a16="http://schemas.microsoft.com/office/drawing/2014/main" id="{ED11C841-149A-41BC-A4CF-E4A205E5F3F1}"/>
              </a:ext>
            </a:extLst>
          </p:cNvPr>
          <p:cNvPicPr preferRelativeResize="0">
            <a:picLocks noGrp="1" noRot="1" noMove="1" noResize="1" noEditPoints="1" noAdjustHandles="1" noChangeArrowheads="1" noChangeShapeType="1" noCrop="1"/>
          </p:cNvPicPr>
          <p:nvPr/>
        </p:nvPicPr>
        <p:blipFill rotWithShape="1">
          <a:blip r:embed="rId2"/>
          <a:srcRect t="4361" b="4361"/>
          <a:stretch/>
        </p:blipFill>
        <p:spPr>
          <a:xfrm>
            <a:off x="3095949" y="2057399"/>
            <a:ext cx="6733852" cy="4038737"/>
          </a:xfrm>
          <a:prstGeom prst="rect">
            <a:avLst/>
          </a:prstGeom>
          <a:noFill/>
          <a:ln w="12700" cap="flat" cmpd="sng">
            <a:solidFill>
              <a:schemeClr val="tx1"/>
            </a:solidFill>
            <a:prstDash val="solid"/>
            <a:round/>
            <a:headEnd type="none" w="sm" len="sm"/>
            <a:tailEnd type="none" w="sm" len="sm"/>
          </a:ln>
        </p:spPr>
      </p:pic>
      <p:sp>
        <p:nvSpPr>
          <p:cNvPr id="12" name="Google Shape;140;gf675c7812c_0_5">
            <a:extLst>
              <a:ext uri="{FF2B5EF4-FFF2-40B4-BE49-F238E27FC236}">
                <a16:creationId xmlns:a16="http://schemas.microsoft.com/office/drawing/2014/main" id="{20608150-A471-7923-57E2-DC47445D255B}"/>
              </a:ext>
            </a:extLst>
          </p:cNvPr>
          <p:cNvSpPr/>
          <p:nvPr/>
        </p:nvSpPr>
        <p:spPr>
          <a:xfrm>
            <a:off x="5091981" y="3854977"/>
            <a:ext cx="2972519" cy="361423"/>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13" name="グループ化 12">
            <a:extLst>
              <a:ext uri="{FF2B5EF4-FFF2-40B4-BE49-F238E27FC236}">
                <a16:creationId xmlns:a16="http://schemas.microsoft.com/office/drawing/2014/main" id="{4FF501D2-6D2F-52F7-F585-8093472788C4}"/>
              </a:ext>
            </a:extLst>
          </p:cNvPr>
          <p:cNvGrpSpPr/>
          <p:nvPr/>
        </p:nvGrpSpPr>
        <p:grpSpPr>
          <a:xfrm>
            <a:off x="7855207" y="4076767"/>
            <a:ext cx="209293" cy="306095"/>
            <a:chOff x="7166273" y="5363092"/>
            <a:chExt cx="209293" cy="306095"/>
          </a:xfrm>
        </p:grpSpPr>
        <p:sp>
          <p:nvSpPr>
            <p:cNvPr id="14" name="グラフィックス 17" descr="カーソル 単色塗りつぶし">
              <a:extLst>
                <a:ext uri="{FF2B5EF4-FFF2-40B4-BE49-F238E27FC236}">
                  <a16:creationId xmlns:a16="http://schemas.microsoft.com/office/drawing/2014/main" id="{A9EF9881-E044-2213-6C3E-27BF5509CDD5}"/>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15" name="グループ化 14">
              <a:extLst>
                <a:ext uri="{FF2B5EF4-FFF2-40B4-BE49-F238E27FC236}">
                  <a16:creationId xmlns:a16="http://schemas.microsoft.com/office/drawing/2014/main" id="{8779FF9C-CBA1-35B3-C811-D65480CF171F}"/>
                </a:ext>
              </a:extLst>
            </p:cNvPr>
            <p:cNvGrpSpPr/>
            <p:nvPr/>
          </p:nvGrpSpPr>
          <p:grpSpPr>
            <a:xfrm rot="2075396">
              <a:off x="7166273" y="5363092"/>
              <a:ext cx="209293" cy="109319"/>
              <a:chOff x="7082309" y="4367678"/>
              <a:chExt cx="293412" cy="109319"/>
            </a:xfrm>
          </p:grpSpPr>
          <p:cxnSp>
            <p:nvCxnSpPr>
              <p:cNvPr id="16" name="直線コネクタ 15">
                <a:extLst>
                  <a:ext uri="{FF2B5EF4-FFF2-40B4-BE49-F238E27FC236}">
                    <a16:creationId xmlns:a16="http://schemas.microsoft.com/office/drawing/2014/main" id="{0DC77752-557C-C8AB-282F-FA34CB74C6CB}"/>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D952DC-5053-6637-F700-242F6841CAFE}"/>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90F78ABB-4F36-853F-024C-346FAAA63DB3}"/>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nvGrpSpPr>
          <p:cNvPr id="19" name="グループ化 18">
            <a:extLst>
              <a:ext uri="{FF2B5EF4-FFF2-40B4-BE49-F238E27FC236}">
                <a16:creationId xmlns:a16="http://schemas.microsoft.com/office/drawing/2014/main" id="{EBB31369-BC0B-1A20-7396-4B0E8FAAB4FC}"/>
              </a:ext>
            </a:extLst>
          </p:cNvPr>
          <p:cNvGrpSpPr/>
          <p:nvPr/>
        </p:nvGrpSpPr>
        <p:grpSpPr>
          <a:xfrm>
            <a:off x="6036012" y="2791922"/>
            <a:ext cx="3430174" cy="1082112"/>
            <a:chOff x="951315" y="3359886"/>
            <a:chExt cx="3804166" cy="1199947"/>
          </a:xfrm>
        </p:grpSpPr>
        <p:sp>
          <p:nvSpPr>
            <p:cNvPr id="21" name="二等辺三角形 20">
              <a:extLst>
                <a:ext uri="{FF2B5EF4-FFF2-40B4-BE49-F238E27FC236}">
                  <a16:creationId xmlns:a16="http://schemas.microsoft.com/office/drawing/2014/main" id="{93317468-1E29-88A9-8FCC-14B7FA74DDDF}"/>
                </a:ext>
              </a:extLst>
            </p:cNvPr>
            <p:cNvSpPr/>
            <p:nvPr/>
          </p:nvSpPr>
          <p:spPr>
            <a:xfrm rot="12795050">
              <a:off x="2435536" y="3928760"/>
              <a:ext cx="321039" cy="631073"/>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四角形: 角を丸くする 22">
              <a:extLst>
                <a:ext uri="{FF2B5EF4-FFF2-40B4-BE49-F238E27FC236}">
                  <a16:creationId xmlns:a16="http://schemas.microsoft.com/office/drawing/2014/main" id="{ED461351-B590-5DE1-CAEE-7FC72A26CEB9}"/>
                </a:ext>
              </a:extLst>
            </p:cNvPr>
            <p:cNvSpPr/>
            <p:nvPr/>
          </p:nvSpPr>
          <p:spPr>
            <a:xfrm>
              <a:off x="951315" y="3359886"/>
              <a:ext cx="3804166" cy="862178"/>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0" i="0" dirty="0">
                  <a:solidFill>
                    <a:schemeClr val="tx1"/>
                  </a:solidFill>
                  <a:effectLst/>
                  <a:latin typeface="HG丸ｺﾞｼｯｸM-PRO" panose="020F0600000000000000" pitchFamily="50" charset="-128"/>
                  <a:ea typeface="HG丸ｺﾞｼｯｸM-PRO" panose="020F0600000000000000" pitchFamily="50" charset="-128"/>
                </a:rPr>
                <a:t>申告書・源泉徴収票に記載されるため</a:t>
              </a:r>
              <a:endParaRPr lang="en-US" altLang="ja-JP" b="0" i="0" dirty="0">
                <a:solidFill>
                  <a:schemeClr val="tx1"/>
                </a:solidFill>
                <a:effectLst/>
                <a:latin typeface="HG丸ｺﾞｼｯｸM-PRO" panose="020F0600000000000000" pitchFamily="50" charset="-128"/>
                <a:ea typeface="HG丸ｺﾞｼｯｸM-PRO" panose="020F0600000000000000" pitchFamily="50" charset="-128"/>
              </a:endParaRPr>
            </a:p>
            <a:p>
              <a:r>
                <a:rPr lang="ja-JP" altLang="en-US" b="0" i="0" dirty="0">
                  <a:solidFill>
                    <a:schemeClr val="tx1"/>
                  </a:solidFill>
                  <a:effectLst/>
                  <a:latin typeface="HG丸ｺﾞｼｯｸM-PRO" panose="020F0600000000000000" pitchFamily="50" charset="-128"/>
                  <a:ea typeface="HG丸ｺﾞｼｯｸM-PRO" panose="020F0600000000000000" pitchFamily="50" charset="-128"/>
                </a:rPr>
                <a:t>戸籍氏名を入力してください。</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465378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1">
            <a:extLst>
              <a:ext uri="{FF2B5EF4-FFF2-40B4-BE49-F238E27FC236}">
                <a16:creationId xmlns:a16="http://schemas.microsoft.com/office/drawing/2014/main" id="{7C6F9678-0365-8B60-5C05-E015424983DA}"/>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32" name="四角形: 角を丸くする 31">
            <a:extLst>
              <a:ext uri="{FF2B5EF4-FFF2-40B4-BE49-F238E27FC236}">
                <a16:creationId xmlns:a16="http://schemas.microsoft.com/office/drawing/2014/main" id="{0D1F0BFE-7B85-F9F1-11CC-9E88D6830AC9}"/>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6" name="正方形/長方形 5">
            <a:extLst>
              <a:ext uri="{FF2B5EF4-FFF2-40B4-BE49-F238E27FC236}">
                <a16:creationId xmlns:a16="http://schemas.microsoft.com/office/drawing/2014/main" id="{FC73B4E8-0640-EBFB-1539-F4506EA8E63A}"/>
              </a:ext>
            </a:extLst>
          </p:cNvPr>
          <p:cNvSpPr/>
          <p:nvPr/>
        </p:nvSpPr>
        <p:spPr>
          <a:xfrm>
            <a:off x="1116000" y="1635940"/>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7" name="正方形/長方形 6">
            <a:extLst>
              <a:ext uri="{FF2B5EF4-FFF2-40B4-BE49-F238E27FC236}">
                <a16:creationId xmlns:a16="http://schemas.microsoft.com/office/drawing/2014/main" id="{4D5AFFE2-F8D2-BB28-C16B-D1E604C5EFC3}"/>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住所・世帯主</a:t>
            </a:r>
          </a:p>
        </p:txBody>
      </p:sp>
      <p:pic>
        <p:nvPicPr>
          <p:cNvPr id="3" name="Google Shape;246;g152ec4e6b97_0_66">
            <a:extLst>
              <a:ext uri="{FF2B5EF4-FFF2-40B4-BE49-F238E27FC236}">
                <a16:creationId xmlns:a16="http://schemas.microsoft.com/office/drawing/2014/main" id="{4E9F7927-BC82-E5B9-6B52-154471724743}"/>
              </a:ext>
            </a:extLst>
          </p:cNvPr>
          <p:cNvPicPr preferRelativeResize="0"/>
          <p:nvPr/>
        </p:nvPicPr>
        <p:blipFill rotWithShape="1">
          <a:blip r:embed="rId2">
            <a:alphaModFix/>
          </a:blip>
          <a:srcRect l="-355" t="13673" r="355" b="-397"/>
          <a:stretch/>
        </p:blipFill>
        <p:spPr>
          <a:xfrm>
            <a:off x="3095949" y="2057399"/>
            <a:ext cx="6733852" cy="4038737"/>
          </a:xfrm>
          <a:prstGeom prst="rect">
            <a:avLst/>
          </a:prstGeom>
          <a:noFill/>
          <a:ln w="12700" cap="flat" cmpd="sng">
            <a:solidFill>
              <a:schemeClr val="tx1"/>
            </a:solidFill>
            <a:prstDash val="solid"/>
            <a:round/>
            <a:headEnd type="none" w="sm" len="sm"/>
            <a:tailEnd type="none" w="sm" len="sm"/>
          </a:ln>
        </p:spPr>
      </p:pic>
      <p:sp>
        <p:nvSpPr>
          <p:cNvPr id="15" name="Google Shape;140;gf675c7812c_0_5">
            <a:extLst>
              <a:ext uri="{FF2B5EF4-FFF2-40B4-BE49-F238E27FC236}">
                <a16:creationId xmlns:a16="http://schemas.microsoft.com/office/drawing/2014/main" id="{D6840A3D-7337-236F-7315-68111F66A965}"/>
              </a:ext>
            </a:extLst>
          </p:cNvPr>
          <p:cNvSpPr/>
          <p:nvPr/>
        </p:nvSpPr>
        <p:spPr>
          <a:xfrm>
            <a:off x="6281545" y="2382326"/>
            <a:ext cx="1594453" cy="287124"/>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5" name="Google Shape;140;gf675c7812c_0_5">
            <a:extLst>
              <a:ext uri="{FF2B5EF4-FFF2-40B4-BE49-F238E27FC236}">
                <a16:creationId xmlns:a16="http://schemas.microsoft.com/office/drawing/2014/main" id="{B0666F6C-2633-B0F0-346B-ABB3D330EBC0}"/>
              </a:ext>
            </a:extLst>
          </p:cNvPr>
          <p:cNvSpPr/>
          <p:nvPr/>
        </p:nvSpPr>
        <p:spPr>
          <a:xfrm>
            <a:off x="4699443" y="3291001"/>
            <a:ext cx="2080306" cy="287124"/>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11" name="グループ化 10">
            <a:extLst>
              <a:ext uri="{FF2B5EF4-FFF2-40B4-BE49-F238E27FC236}">
                <a16:creationId xmlns:a16="http://schemas.microsoft.com/office/drawing/2014/main" id="{76B8C3D8-9967-7CDC-9A8E-C07600DD1039}"/>
              </a:ext>
            </a:extLst>
          </p:cNvPr>
          <p:cNvGrpSpPr/>
          <p:nvPr/>
        </p:nvGrpSpPr>
        <p:grpSpPr>
          <a:xfrm>
            <a:off x="7638682" y="2382326"/>
            <a:ext cx="3504809" cy="1665429"/>
            <a:chOff x="-11539" y="2447330"/>
            <a:chExt cx="3886940" cy="1846783"/>
          </a:xfrm>
        </p:grpSpPr>
        <p:sp>
          <p:nvSpPr>
            <p:cNvPr id="14" name="二等辺三角形 13">
              <a:extLst>
                <a:ext uri="{FF2B5EF4-FFF2-40B4-BE49-F238E27FC236}">
                  <a16:creationId xmlns:a16="http://schemas.microsoft.com/office/drawing/2014/main" id="{A3E642D7-7648-B183-AD68-974E2ECC898E}"/>
                </a:ext>
              </a:extLst>
            </p:cNvPr>
            <p:cNvSpPr/>
            <p:nvPr/>
          </p:nvSpPr>
          <p:spPr>
            <a:xfrm rot="16945072">
              <a:off x="143477" y="2927419"/>
              <a:ext cx="321039" cy="631072"/>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四角形: 角を丸くする 15">
              <a:extLst>
                <a:ext uri="{FF2B5EF4-FFF2-40B4-BE49-F238E27FC236}">
                  <a16:creationId xmlns:a16="http://schemas.microsoft.com/office/drawing/2014/main" id="{2DB57ED2-8EA7-9F14-9435-370FD55CC1A1}"/>
                </a:ext>
              </a:extLst>
            </p:cNvPr>
            <p:cNvSpPr/>
            <p:nvPr/>
          </p:nvSpPr>
          <p:spPr>
            <a:xfrm>
              <a:off x="409467" y="2447330"/>
              <a:ext cx="3465934" cy="1846783"/>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住民票住所と現住所が異なる場合は</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「いいえ」を選択し、</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現住所と住民票住所</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それぞれをご入力ください。</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en-US" altLang="ja-JP" sz="110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各書類には住民票の住所が記載されます</a:t>
              </a:r>
            </a:p>
          </p:txBody>
        </p:sp>
      </p:grpSp>
      <p:grpSp>
        <p:nvGrpSpPr>
          <p:cNvPr id="19" name="グループ化 18">
            <a:extLst>
              <a:ext uri="{FF2B5EF4-FFF2-40B4-BE49-F238E27FC236}">
                <a16:creationId xmlns:a16="http://schemas.microsoft.com/office/drawing/2014/main" id="{6F2B8AC5-C336-4690-CCAB-46AD362E0C4A}"/>
              </a:ext>
            </a:extLst>
          </p:cNvPr>
          <p:cNvGrpSpPr/>
          <p:nvPr/>
        </p:nvGrpSpPr>
        <p:grpSpPr>
          <a:xfrm>
            <a:off x="1553986" y="3701285"/>
            <a:ext cx="3535423" cy="1833572"/>
            <a:chOff x="437369" y="2561160"/>
            <a:chExt cx="3920890" cy="2033235"/>
          </a:xfrm>
        </p:grpSpPr>
        <p:sp>
          <p:nvSpPr>
            <p:cNvPr id="21" name="二等辺三角形 20">
              <a:extLst>
                <a:ext uri="{FF2B5EF4-FFF2-40B4-BE49-F238E27FC236}">
                  <a16:creationId xmlns:a16="http://schemas.microsoft.com/office/drawing/2014/main" id="{22527532-A41C-E60A-CB19-18ADB90160AD}"/>
                </a:ext>
              </a:extLst>
            </p:cNvPr>
            <p:cNvSpPr/>
            <p:nvPr/>
          </p:nvSpPr>
          <p:spPr>
            <a:xfrm rot="2078852">
              <a:off x="4037220" y="2561160"/>
              <a:ext cx="321039" cy="631072"/>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8AD0C1E4-07CB-EA12-007B-9DE80DCE26FC}"/>
                </a:ext>
              </a:extLst>
            </p:cNvPr>
            <p:cNvSpPr/>
            <p:nvPr/>
          </p:nvSpPr>
          <p:spPr>
            <a:xfrm>
              <a:off x="437369" y="2747612"/>
              <a:ext cx="3684489" cy="1846783"/>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世帯主欄はご自身が世帯主の場合は「本人」を選択し、</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ご自身以外が世帯主の場合は</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「本人以外」をご選択後</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世帯主の氏名と性別を入力ください。</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grpSp>
      <p:grpSp>
        <p:nvGrpSpPr>
          <p:cNvPr id="13" name="グループ化 12">
            <a:extLst>
              <a:ext uri="{FF2B5EF4-FFF2-40B4-BE49-F238E27FC236}">
                <a16:creationId xmlns:a16="http://schemas.microsoft.com/office/drawing/2014/main" id="{C83D92C7-0E49-DD14-86D4-EF6CF598E3F6}"/>
              </a:ext>
            </a:extLst>
          </p:cNvPr>
          <p:cNvGrpSpPr/>
          <p:nvPr/>
        </p:nvGrpSpPr>
        <p:grpSpPr>
          <a:xfrm>
            <a:off x="6919371" y="2542301"/>
            <a:ext cx="188717" cy="276037"/>
            <a:chOff x="7166273" y="5363092"/>
            <a:chExt cx="209293" cy="306095"/>
          </a:xfrm>
        </p:grpSpPr>
        <p:sp>
          <p:nvSpPr>
            <p:cNvPr id="17" name="グラフィックス 17" descr="カーソル 単色塗りつぶし">
              <a:extLst>
                <a:ext uri="{FF2B5EF4-FFF2-40B4-BE49-F238E27FC236}">
                  <a16:creationId xmlns:a16="http://schemas.microsoft.com/office/drawing/2014/main" id="{61BA2093-C696-2696-6C3B-1E31EBC42D65}"/>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18" name="グループ化 17">
              <a:extLst>
                <a:ext uri="{FF2B5EF4-FFF2-40B4-BE49-F238E27FC236}">
                  <a16:creationId xmlns:a16="http://schemas.microsoft.com/office/drawing/2014/main" id="{167BB069-0936-8F33-912A-C7C21835CDF2}"/>
                </a:ext>
              </a:extLst>
            </p:cNvPr>
            <p:cNvGrpSpPr/>
            <p:nvPr/>
          </p:nvGrpSpPr>
          <p:grpSpPr>
            <a:xfrm rot="2075396">
              <a:off x="7166273" y="5363092"/>
              <a:ext cx="209293" cy="109319"/>
              <a:chOff x="7082309" y="4367678"/>
              <a:chExt cx="293412" cy="109319"/>
            </a:xfrm>
          </p:grpSpPr>
          <p:cxnSp>
            <p:nvCxnSpPr>
              <p:cNvPr id="23" name="直線コネクタ 22">
                <a:extLst>
                  <a:ext uri="{FF2B5EF4-FFF2-40B4-BE49-F238E27FC236}">
                    <a16:creationId xmlns:a16="http://schemas.microsoft.com/office/drawing/2014/main" id="{BC813F03-CD00-694D-91F3-5543D9486D78}"/>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79EF8BF-ED11-B304-DD69-A4706B2CB60C}"/>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FD56B14-F5DC-7BC2-8CB3-4E2F06C936AD}"/>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nvGrpSpPr>
          <p:cNvPr id="26" name="グループ化 25">
            <a:extLst>
              <a:ext uri="{FF2B5EF4-FFF2-40B4-BE49-F238E27FC236}">
                <a16:creationId xmlns:a16="http://schemas.microsoft.com/office/drawing/2014/main" id="{ABB854F6-4C11-BAD9-7DA0-FE0C94BB6A46}"/>
              </a:ext>
            </a:extLst>
          </p:cNvPr>
          <p:cNvGrpSpPr/>
          <p:nvPr/>
        </p:nvGrpSpPr>
        <p:grpSpPr>
          <a:xfrm>
            <a:off x="6745545" y="3460614"/>
            <a:ext cx="188717" cy="276037"/>
            <a:chOff x="7166273" y="5363092"/>
            <a:chExt cx="209293" cy="306095"/>
          </a:xfrm>
        </p:grpSpPr>
        <p:sp>
          <p:nvSpPr>
            <p:cNvPr id="27" name="グラフィックス 17" descr="カーソル 単色塗りつぶし">
              <a:extLst>
                <a:ext uri="{FF2B5EF4-FFF2-40B4-BE49-F238E27FC236}">
                  <a16:creationId xmlns:a16="http://schemas.microsoft.com/office/drawing/2014/main" id="{BCEAF7B9-9043-BDB1-85E0-CD1B2FD32669}"/>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28" name="グループ化 27">
              <a:extLst>
                <a:ext uri="{FF2B5EF4-FFF2-40B4-BE49-F238E27FC236}">
                  <a16:creationId xmlns:a16="http://schemas.microsoft.com/office/drawing/2014/main" id="{0E3513D2-1981-02C9-D7A3-3733128999BF}"/>
                </a:ext>
              </a:extLst>
            </p:cNvPr>
            <p:cNvGrpSpPr/>
            <p:nvPr/>
          </p:nvGrpSpPr>
          <p:grpSpPr>
            <a:xfrm rot="2075396">
              <a:off x="7166273" y="5363092"/>
              <a:ext cx="209293" cy="109319"/>
              <a:chOff x="7082309" y="4367678"/>
              <a:chExt cx="293412" cy="109319"/>
            </a:xfrm>
          </p:grpSpPr>
          <p:cxnSp>
            <p:nvCxnSpPr>
              <p:cNvPr id="29" name="直線コネクタ 28">
                <a:extLst>
                  <a:ext uri="{FF2B5EF4-FFF2-40B4-BE49-F238E27FC236}">
                    <a16:creationId xmlns:a16="http://schemas.microsoft.com/office/drawing/2014/main" id="{FBA89E9F-DB4C-410B-D966-7165471DE717}"/>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1D0E414-EDB4-D900-8369-5C3FA04724CD}"/>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51865C88-E273-2DF1-38FC-731E25A5B07F}"/>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80480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9B6CA5C-56B9-A59A-9741-4E10F4ACE138}"/>
              </a:ext>
            </a:extLst>
          </p:cNvPr>
          <p:cNvSpPr>
            <a:spLocks noGrp="1" noRot="1" noMove="1" noResize="1" noEditPoints="1" noAdjustHandles="1" noChangeArrowheads="1" noChangeShapeType="1"/>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21" name="図 20"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1106C31-FA5B-58C8-C58F-B76B8241261F}"/>
              </a:ext>
            </a:extLst>
          </p:cNvPr>
          <p:cNvPicPr>
            <a:picLocks noChangeAspect="1"/>
          </p:cNvPicPr>
          <p:nvPr/>
        </p:nvPicPr>
        <p:blipFill>
          <a:blip r:embed="rId2"/>
          <a:stretch>
            <a:fillRect/>
          </a:stretch>
        </p:blipFill>
        <p:spPr>
          <a:xfrm>
            <a:off x="2969074" y="2038012"/>
            <a:ext cx="6733852" cy="4313456"/>
          </a:xfrm>
          <a:prstGeom prst="rect">
            <a:avLst/>
          </a:prstGeom>
        </p:spPr>
      </p:pic>
      <p:sp>
        <p:nvSpPr>
          <p:cNvPr id="10" name="テキスト プレースホルダー 1">
            <a:extLst>
              <a:ext uri="{FF2B5EF4-FFF2-40B4-BE49-F238E27FC236}">
                <a16:creationId xmlns:a16="http://schemas.microsoft.com/office/drawing/2014/main" id="{F13B000F-7D79-32CC-9C6F-CC6E8AC6A3AC}"/>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12" name="四角形: 角を丸くする 11">
            <a:extLst>
              <a:ext uri="{FF2B5EF4-FFF2-40B4-BE49-F238E27FC236}">
                <a16:creationId xmlns:a16="http://schemas.microsoft.com/office/drawing/2014/main" id="{2C595920-5BC7-567F-AB28-401EEF9339C4}"/>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7" name="正方形/長方形 6">
            <a:extLst>
              <a:ext uri="{FF2B5EF4-FFF2-40B4-BE49-F238E27FC236}">
                <a16:creationId xmlns:a16="http://schemas.microsoft.com/office/drawing/2014/main" id="{F58F548A-FBB9-893D-546D-2F64D8D705E6}"/>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かけもち・副業</a:t>
            </a:r>
          </a:p>
        </p:txBody>
      </p:sp>
      <p:grpSp>
        <p:nvGrpSpPr>
          <p:cNvPr id="4" name="グループ化 3">
            <a:extLst>
              <a:ext uri="{FF2B5EF4-FFF2-40B4-BE49-F238E27FC236}">
                <a16:creationId xmlns:a16="http://schemas.microsoft.com/office/drawing/2014/main" id="{EFC1B5EC-94ED-6A1B-56CB-9CF86F7BB706}"/>
              </a:ext>
            </a:extLst>
          </p:cNvPr>
          <p:cNvGrpSpPr/>
          <p:nvPr/>
        </p:nvGrpSpPr>
        <p:grpSpPr>
          <a:xfrm>
            <a:off x="2733062" y="4473054"/>
            <a:ext cx="4240330" cy="1411259"/>
            <a:chOff x="1032087" y="2867153"/>
            <a:chExt cx="3917057" cy="1411259"/>
          </a:xfrm>
        </p:grpSpPr>
        <p:sp>
          <p:nvSpPr>
            <p:cNvPr id="5" name="二等辺三角形 4">
              <a:extLst>
                <a:ext uri="{FF2B5EF4-FFF2-40B4-BE49-F238E27FC236}">
                  <a16:creationId xmlns:a16="http://schemas.microsoft.com/office/drawing/2014/main" id="{AD196715-70B9-8BCC-C80B-D51897CDE4D1}"/>
                </a:ext>
              </a:extLst>
            </p:cNvPr>
            <p:cNvSpPr/>
            <p:nvPr/>
          </p:nvSpPr>
          <p:spPr>
            <a:xfrm rot="7815208">
              <a:off x="3385685" y="3802357"/>
              <a:ext cx="321039" cy="631072"/>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16C8E3F0-6CE0-1089-E197-28E9146CAA4B}"/>
                </a:ext>
              </a:extLst>
            </p:cNvPr>
            <p:cNvSpPr/>
            <p:nvPr/>
          </p:nvSpPr>
          <p:spPr>
            <a:xfrm>
              <a:off x="1032087" y="2867153"/>
              <a:ext cx="3917057" cy="1270488"/>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甲欄適用であれば「はい」と入れてください。「いいえ」と回答した場合は終了画面に進みます。内容に間違いがなければ終了してください。</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grpSp>
      <p:sp>
        <p:nvSpPr>
          <p:cNvPr id="8" name="Google Shape;140;gf675c7812c_0_5">
            <a:extLst>
              <a:ext uri="{FF2B5EF4-FFF2-40B4-BE49-F238E27FC236}">
                <a16:creationId xmlns:a16="http://schemas.microsoft.com/office/drawing/2014/main" id="{3E9C1E1D-96C0-6EE0-091C-9796A3CDB86C}"/>
              </a:ext>
            </a:extLst>
          </p:cNvPr>
          <p:cNvSpPr/>
          <p:nvPr/>
        </p:nvSpPr>
        <p:spPr>
          <a:xfrm>
            <a:off x="6096000" y="6030024"/>
            <a:ext cx="1515404" cy="287124"/>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9" name="グループ化 8">
            <a:extLst>
              <a:ext uri="{FF2B5EF4-FFF2-40B4-BE49-F238E27FC236}">
                <a16:creationId xmlns:a16="http://schemas.microsoft.com/office/drawing/2014/main" id="{79EA2AC3-B7B1-67D1-B697-A4A940755647}"/>
              </a:ext>
            </a:extLst>
          </p:cNvPr>
          <p:cNvGrpSpPr/>
          <p:nvPr/>
        </p:nvGrpSpPr>
        <p:grpSpPr>
          <a:xfrm>
            <a:off x="7751546" y="6067019"/>
            <a:ext cx="188717" cy="276037"/>
            <a:chOff x="7166273" y="5363092"/>
            <a:chExt cx="209293" cy="306095"/>
          </a:xfrm>
        </p:grpSpPr>
        <p:sp>
          <p:nvSpPr>
            <p:cNvPr id="11" name="グラフィックス 17" descr="カーソル 単色塗りつぶし">
              <a:extLst>
                <a:ext uri="{FF2B5EF4-FFF2-40B4-BE49-F238E27FC236}">
                  <a16:creationId xmlns:a16="http://schemas.microsoft.com/office/drawing/2014/main" id="{ECA61811-9602-9454-FF72-ED3F1FB359E1}"/>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13" name="グループ化 12">
              <a:extLst>
                <a:ext uri="{FF2B5EF4-FFF2-40B4-BE49-F238E27FC236}">
                  <a16:creationId xmlns:a16="http://schemas.microsoft.com/office/drawing/2014/main" id="{2A3383DF-F9E0-7E3F-F3DC-A17EC7D1B4B6}"/>
                </a:ext>
              </a:extLst>
            </p:cNvPr>
            <p:cNvGrpSpPr/>
            <p:nvPr/>
          </p:nvGrpSpPr>
          <p:grpSpPr>
            <a:xfrm rot="2075396">
              <a:off x="7166273" y="5363092"/>
              <a:ext cx="209293" cy="109319"/>
              <a:chOff x="7082309" y="4367678"/>
              <a:chExt cx="293412" cy="109319"/>
            </a:xfrm>
          </p:grpSpPr>
          <p:cxnSp>
            <p:nvCxnSpPr>
              <p:cNvPr id="14" name="直線コネクタ 13">
                <a:extLst>
                  <a:ext uri="{FF2B5EF4-FFF2-40B4-BE49-F238E27FC236}">
                    <a16:creationId xmlns:a16="http://schemas.microsoft.com/office/drawing/2014/main" id="{771A829B-3376-9079-233F-4DE9FAD07F18}"/>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3752A680-D257-66AB-14D1-F449EBE9C7E4}"/>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7C2AD260-0BA7-774A-D174-8C0CF0359319}"/>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5420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FA0EBC5-05FA-4707-5B1E-297E76D7A26E}"/>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869C3D20-554C-D067-0C45-00DC4C1140F4}"/>
              </a:ext>
            </a:extLst>
          </p:cNvPr>
          <p:cNvPicPr>
            <a:picLocks noChangeAspect="1"/>
          </p:cNvPicPr>
          <p:nvPr/>
        </p:nvPicPr>
        <p:blipFill>
          <a:blip r:embed="rId2"/>
          <a:stretch>
            <a:fillRect/>
          </a:stretch>
        </p:blipFill>
        <p:spPr>
          <a:xfrm>
            <a:off x="1521032" y="2460875"/>
            <a:ext cx="5569502" cy="3378663"/>
          </a:xfrm>
          <a:prstGeom prst="rect">
            <a:avLst/>
          </a:prstGeom>
        </p:spPr>
      </p:pic>
      <p:sp>
        <p:nvSpPr>
          <p:cNvPr id="28" name="テキスト プレースホルダー 1">
            <a:extLst>
              <a:ext uri="{FF2B5EF4-FFF2-40B4-BE49-F238E27FC236}">
                <a16:creationId xmlns:a16="http://schemas.microsoft.com/office/drawing/2014/main" id="{17A8EE2C-464F-9935-5F5B-49FC9EF5D20A}"/>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29" name="四角形: 角を丸くする 28">
            <a:extLst>
              <a:ext uri="{FF2B5EF4-FFF2-40B4-BE49-F238E27FC236}">
                <a16:creationId xmlns:a16="http://schemas.microsoft.com/office/drawing/2014/main" id="{614908F0-5341-96DE-3A9E-3D23BBC7C797}"/>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7" name="正方形/長方形 6">
            <a:extLst>
              <a:ext uri="{FF2B5EF4-FFF2-40B4-BE49-F238E27FC236}">
                <a16:creationId xmlns:a16="http://schemas.microsoft.com/office/drawing/2014/main" id="{561EB583-A9B8-8A02-7D0B-E4C4A05447DB}"/>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前職情報</a:t>
            </a:r>
          </a:p>
        </p:txBody>
      </p:sp>
      <p:pic>
        <p:nvPicPr>
          <p:cNvPr id="8" name="Google Shape;269;g152ec4e6b97_0_82">
            <a:extLst>
              <a:ext uri="{FF2B5EF4-FFF2-40B4-BE49-F238E27FC236}">
                <a16:creationId xmlns:a16="http://schemas.microsoft.com/office/drawing/2014/main" id="{38B5298D-0F91-7AC3-4027-1CF90FE61EA4}"/>
              </a:ext>
            </a:extLst>
          </p:cNvPr>
          <p:cNvPicPr preferRelativeResize="0"/>
          <p:nvPr/>
        </p:nvPicPr>
        <p:blipFill rotWithShape="1">
          <a:blip r:embed="rId3">
            <a:alphaModFix/>
          </a:blip>
          <a:srcRect r="28566"/>
          <a:stretch/>
        </p:blipFill>
        <p:spPr>
          <a:xfrm>
            <a:off x="7495565" y="2463800"/>
            <a:ext cx="3337535" cy="3378664"/>
          </a:xfrm>
          <a:prstGeom prst="rect">
            <a:avLst/>
          </a:prstGeom>
          <a:noFill/>
          <a:ln w="12700" cap="flat" cmpd="sng">
            <a:solidFill>
              <a:schemeClr val="dk1"/>
            </a:solidFill>
            <a:prstDash val="solid"/>
            <a:round/>
            <a:headEnd type="none" w="sm" len="sm"/>
            <a:tailEnd type="none" w="sm" len="sm"/>
          </a:ln>
        </p:spPr>
      </p:pic>
      <p:sp>
        <p:nvSpPr>
          <p:cNvPr id="20" name="Google Shape;140;gf675c7812c_0_5">
            <a:extLst>
              <a:ext uri="{FF2B5EF4-FFF2-40B4-BE49-F238E27FC236}">
                <a16:creationId xmlns:a16="http://schemas.microsoft.com/office/drawing/2014/main" id="{3A4F4FCD-10AD-11A6-2B93-5597530CF8CE}"/>
              </a:ext>
            </a:extLst>
          </p:cNvPr>
          <p:cNvSpPr/>
          <p:nvPr/>
        </p:nvSpPr>
        <p:spPr>
          <a:xfrm>
            <a:off x="3648244" y="5151052"/>
            <a:ext cx="1173705" cy="629554"/>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cxnSp>
        <p:nvCxnSpPr>
          <p:cNvPr id="27" name="直線矢印コネクタ 26">
            <a:extLst>
              <a:ext uri="{FF2B5EF4-FFF2-40B4-BE49-F238E27FC236}">
                <a16:creationId xmlns:a16="http://schemas.microsoft.com/office/drawing/2014/main" id="{BD9D7F60-6F27-952A-9BC2-16C3C30A40C8}"/>
              </a:ext>
            </a:extLst>
          </p:cNvPr>
          <p:cNvCxnSpPr>
            <a:cxnSpLocks/>
          </p:cNvCxnSpPr>
          <p:nvPr/>
        </p:nvCxnSpPr>
        <p:spPr>
          <a:xfrm flipV="1">
            <a:off x="4830010" y="3444576"/>
            <a:ext cx="2577216" cy="1927972"/>
          </a:xfrm>
          <a:prstGeom prst="straightConnector1">
            <a:avLst/>
          </a:prstGeom>
          <a:ln w="38100">
            <a:solidFill>
              <a:srgbClr val="F1E70D"/>
            </a:solidFill>
            <a:tailEnd type="triangle"/>
          </a:ln>
        </p:spPr>
        <p:style>
          <a:lnRef idx="1">
            <a:schemeClr val="accent1"/>
          </a:lnRef>
          <a:fillRef idx="0">
            <a:schemeClr val="accent1"/>
          </a:fillRef>
          <a:effectRef idx="0">
            <a:schemeClr val="accent1"/>
          </a:effectRef>
          <a:fontRef idx="minor">
            <a:schemeClr val="tx1"/>
          </a:fontRef>
        </p:style>
      </p:cxnSp>
      <p:sp>
        <p:nvSpPr>
          <p:cNvPr id="34" name="Google Shape;140;gf675c7812c_0_5">
            <a:extLst>
              <a:ext uri="{FF2B5EF4-FFF2-40B4-BE49-F238E27FC236}">
                <a16:creationId xmlns:a16="http://schemas.microsoft.com/office/drawing/2014/main" id="{B3A00468-798B-8567-C433-576B62431B6A}"/>
              </a:ext>
            </a:extLst>
          </p:cNvPr>
          <p:cNvSpPr/>
          <p:nvPr/>
        </p:nvSpPr>
        <p:spPr>
          <a:xfrm>
            <a:off x="7495565" y="3091569"/>
            <a:ext cx="3337535" cy="233499"/>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39" name="グループ化 38">
            <a:extLst>
              <a:ext uri="{FF2B5EF4-FFF2-40B4-BE49-F238E27FC236}">
                <a16:creationId xmlns:a16="http://schemas.microsoft.com/office/drawing/2014/main" id="{F50BC440-AD68-5F6F-669C-77871ED91B90}"/>
              </a:ext>
            </a:extLst>
          </p:cNvPr>
          <p:cNvGrpSpPr/>
          <p:nvPr/>
        </p:nvGrpSpPr>
        <p:grpSpPr>
          <a:xfrm>
            <a:off x="1737547" y="3444576"/>
            <a:ext cx="3492039" cy="1411259"/>
            <a:chOff x="1032087" y="2867153"/>
            <a:chExt cx="3492039" cy="1411259"/>
          </a:xfrm>
        </p:grpSpPr>
        <p:sp>
          <p:nvSpPr>
            <p:cNvPr id="40" name="二等辺三角形 39">
              <a:extLst>
                <a:ext uri="{FF2B5EF4-FFF2-40B4-BE49-F238E27FC236}">
                  <a16:creationId xmlns:a16="http://schemas.microsoft.com/office/drawing/2014/main" id="{1BDCFA9A-6705-3188-8163-68212520A0C0}"/>
                </a:ext>
              </a:extLst>
            </p:cNvPr>
            <p:cNvSpPr/>
            <p:nvPr/>
          </p:nvSpPr>
          <p:spPr>
            <a:xfrm rot="7815208">
              <a:off x="3385685" y="3802357"/>
              <a:ext cx="321039" cy="631072"/>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四角形: 角を丸くする 40">
              <a:extLst>
                <a:ext uri="{FF2B5EF4-FFF2-40B4-BE49-F238E27FC236}">
                  <a16:creationId xmlns:a16="http://schemas.microsoft.com/office/drawing/2014/main" id="{7D796029-91F8-3112-A1B7-ACB413E1CD80}"/>
                </a:ext>
              </a:extLst>
            </p:cNvPr>
            <p:cNvSpPr/>
            <p:nvPr/>
          </p:nvSpPr>
          <p:spPr>
            <a:xfrm>
              <a:off x="1032087" y="2867153"/>
              <a:ext cx="3492039" cy="1270488"/>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お手元に前職の源泉徴収票がある場合は、</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「未提出」を選択し、</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前職の源泉徴収票の内容を入力ください。</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1464351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5BF17818-01E6-4929-0F46-EE27AF2DFCFD}"/>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3CCB8AF9-CC16-3C68-987E-54A9C77C4D63}"/>
              </a:ext>
            </a:extLst>
          </p:cNvPr>
          <p:cNvPicPr>
            <a:picLocks noChangeAspect="1"/>
          </p:cNvPicPr>
          <p:nvPr/>
        </p:nvPicPr>
        <p:blipFill>
          <a:blip r:embed="rId2"/>
          <a:stretch>
            <a:fillRect/>
          </a:stretch>
        </p:blipFill>
        <p:spPr>
          <a:xfrm>
            <a:off x="3078961" y="2084579"/>
            <a:ext cx="6750840" cy="4139205"/>
          </a:xfrm>
          <a:prstGeom prst="rect">
            <a:avLst/>
          </a:prstGeom>
        </p:spPr>
      </p:pic>
      <p:sp>
        <p:nvSpPr>
          <p:cNvPr id="33" name="テキスト プレースホルダー 1">
            <a:extLst>
              <a:ext uri="{FF2B5EF4-FFF2-40B4-BE49-F238E27FC236}">
                <a16:creationId xmlns:a16="http://schemas.microsoft.com/office/drawing/2014/main" id="{6BC23DFB-6720-01FB-047F-F346CF6E968A}"/>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34" name="四角形: 角を丸くする 33">
            <a:extLst>
              <a:ext uri="{FF2B5EF4-FFF2-40B4-BE49-F238E27FC236}">
                <a16:creationId xmlns:a16="http://schemas.microsoft.com/office/drawing/2014/main" id="{B38B7774-5B42-C673-ECB6-5553D2DCDD8F}"/>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0" name="正方形/長方形 19">
            <a:extLst>
              <a:ext uri="{FF2B5EF4-FFF2-40B4-BE49-F238E27FC236}">
                <a16:creationId xmlns:a16="http://schemas.microsoft.com/office/drawing/2014/main" id="{931A0972-5D6D-9A38-C5C2-F7598C2EAAE3}"/>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収入情報</a:t>
            </a:r>
          </a:p>
        </p:txBody>
      </p:sp>
      <p:sp>
        <p:nvSpPr>
          <p:cNvPr id="36" name="Google Shape;140;gf675c7812c_0_5">
            <a:extLst>
              <a:ext uri="{FF2B5EF4-FFF2-40B4-BE49-F238E27FC236}">
                <a16:creationId xmlns:a16="http://schemas.microsoft.com/office/drawing/2014/main" id="{C3842D63-AE05-3C6D-A681-31B72601D4A0}"/>
              </a:ext>
            </a:extLst>
          </p:cNvPr>
          <p:cNvSpPr/>
          <p:nvPr/>
        </p:nvSpPr>
        <p:spPr>
          <a:xfrm>
            <a:off x="7343063" y="3041197"/>
            <a:ext cx="2215614" cy="375095"/>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37" name="Google Shape;140;gf675c7812c_0_5">
            <a:extLst>
              <a:ext uri="{FF2B5EF4-FFF2-40B4-BE49-F238E27FC236}">
                <a16:creationId xmlns:a16="http://schemas.microsoft.com/office/drawing/2014/main" id="{A0968AEE-FDF8-431A-FF55-6D7455C768A4}"/>
              </a:ext>
            </a:extLst>
          </p:cNvPr>
          <p:cNvSpPr/>
          <p:nvPr/>
        </p:nvSpPr>
        <p:spPr>
          <a:xfrm>
            <a:off x="5102022" y="4562527"/>
            <a:ext cx="4609087" cy="387795"/>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38" name="グループ化 37">
            <a:extLst>
              <a:ext uri="{FF2B5EF4-FFF2-40B4-BE49-F238E27FC236}">
                <a16:creationId xmlns:a16="http://schemas.microsoft.com/office/drawing/2014/main" id="{26E830AC-21FA-761E-3D8D-7C2506A104E2}"/>
              </a:ext>
            </a:extLst>
          </p:cNvPr>
          <p:cNvGrpSpPr/>
          <p:nvPr/>
        </p:nvGrpSpPr>
        <p:grpSpPr>
          <a:xfrm>
            <a:off x="9255542" y="3187716"/>
            <a:ext cx="209293" cy="306095"/>
            <a:chOff x="7166273" y="5363092"/>
            <a:chExt cx="209293" cy="306095"/>
          </a:xfrm>
        </p:grpSpPr>
        <p:sp>
          <p:nvSpPr>
            <p:cNvPr id="39" name="グラフィックス 17" descr="カーソル 単色塗りつぶし">
              <a:extLst>
                <a:ext uri="{FF2B5EF4-FFF2-40B4-BE49-F238E27FC236}">
                  <a16:creationId xmlns:a16="http://schemas.microsoft.com/office/drawing/2014/main" id="{CA074800-FDDB-5E4A-2A4A-7C99466E0E18}"/>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40" name="グループ化 39">
              <a:extLst>
                <a:ext uri="{FF2B5EF4-FFF2-40B4-BE49-F238E27FC236}">
                  <a16:creationId xmlns:a16="http://schemas.microsoft.com/office/drawing/2014/main" id="{A47F9B88-DB2B-595D-159E-CC72F6FE0EBF}"/>
                </a:ext>
              </a:extLst>
            </p:cNvPr>
            <p:cNvGrpSpPr/>
            <p:nvPr/>
          </p:nvGrpSpPr>
          <p:grpSpPr>
            <a:xfrm rot="2075396">
              <a:off x="7166273" y="5363092"/>
              <a:ext cx="209293" cy="109319"/>
              <a:chOff x="7082309" y="4367678"/>
              <a:chExt cx="293412" cy="109319"/>
            </a:xfrm>
          </p:grpSpPr>
          <p:cxnSp>
            <p:nvCxnSpPr>
              <p:cNvPr id="41" name="直線コネクタ 40">
                <a:extLst>
                  <a:ext uri="{FF2B5EF4-FFF2-40B4-BE49-F238E27FC236}">
                    <a16:creationId xmlns:a16="http://schemas.microsoft.com/office/drawing/2014/main" id="{646843E6-5807-6F56-389F-D3D44B8503AC}"/>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233777D7-BBBF-8D8F-E758-2F62BCA44553}"/>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E4EA60-873F-14A7-A781-D76AF8711C6F}"/>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nvGrpSpPr>
          <p:cNvPr id="44" name="グループ化 43">
            <a:extLst>
              <a:ext uri="{FF2B5EF4-FFF2-40B4-BE49-F238E27FC236}">
                <a16:creationId xmlns:a16="http://schemas.microsoft.com/office/drawing/2014/main" id="{9702D523-AC2E-2964-C262-CF85B00B5748}"/>
              </a:ext>
            </a:extLst>
          </p:cNvPr>
          <p:cNvGrpSpPr/>
          <p:nvPr/>
        </p:nvGrpSpPr>
        <p:grpSpPr>
          <a:xfrm>
            <a:off x="9425333" y="4777669"/>
            <a:ext cx="209293" cy="306095"/>
            <a:chOff x="7166273" y="5363092"/>
            <a:chExt cx="209293" cy="306095"/>
          </a:xfrm>
        </p:grpSpPr>
        <p:sp>
          <p:nvSpPr>
            <p:cNvPr id="45" name="グラフィックス 17" descr="カーソル 単色塗りつぶし">
              <a:extLst>
                <a:ext uri="{FF2B5EF4-FFF2-40B4-BE49-F238E27FC236}">
                  <a16:creationId xmlns:a16="http://schemas.microsoft.com/office/drawing/2014/main" id="{F33EA6FC-0A5A-F298-9310-79543B78C3E6}"/>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46" name="グループ化 45">
              <a:extLst>
                <a:ext uri="{FF2B5EF4-FFF2-40B4-BE49-F238E27FC236}">
                  <a16:creationId xmlns:a16="http://schemas.microsoft.com/office/drawing/2014/main" id="{D3E30CCB-47A3-608C-5465-E36CC9DEFF3C}"/>
                </a:ext>
              </a:extLst>
            </p:cNvPr>
            <p:cNvGrpSpPr/>
            <p:nvPr/>
          </p:nvGrpSpPr>
          <p:grpSpPr>
            <a:xfrm rot="2075396">
              <a:off x="7166273" y="5363092"/>
              <a:ext cx="209293" cy="109319"/>
              <a:chOff x="7082309" y="4367678"/>
              <a:chExt cx="293412" cy="109319"/>
            </a:xfrm>
          </p:grpSpPr>
          <p:cxnSp>
            <p:nvCxnSpPr>
              <p:cNvPr id="47" name="直線コネクタ 46">
                <a:extLst>
                  <a:ext uri="{FF2B5EF4-FFF2-40B4-BE49-F238E27FC236}">
                    <a16:creationId xmlns:a16="http://schemas.microsoft.com/office/drawing/2014/main" id="{EE40BF70-A84A-5A2F-A196-4AFBC7C52564}"/>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F6BB02A-DFD0-41DD-18A6-75A716D379C7}"/>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9CB334E2-EBC5-B77F-73DC-1C79419EEBE0}"/>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nvGrpSpPr>
          <p:cNvPr id="50" name="グループ化 49">
            <a:extLst>
              <a:ext uri="{FF2B5EF4-FFF2-40B4-BE49-F238E27FC236}">
                <a16:creationId xmlns:a16="http://schemas.microsoft.com/office/drawing/2014/main" id="{7239589B-DC80-76AB-1908-83E92B8D983A}"/>
              </a:ext>
            </a:extLst>
          </p:cNvPr>
          <p:cNvGrpSpPr/>
          <p:nvPr/>
        </p:nvGrpSpPr>
        <p:grpSpPr>
          <a:xfrm>
            <a:off x="3179973" y="2418936"/>
            <a:ext cx="4301403" cy="1256298"/>
            <a:chOff x="-4339117" y="3300055"/>
            <a:chExt cx="3873486" cy="1256298"/>
          </a:xfrm>
        </p:grpSpPr>
        <p:sp>
          <p:nvSpPr>
            <p:cNvPr id="51" name="二等辺三角形 50">
              <a:extLst>
                <a:ext uri="{FF2B5EF4-FFF2-40B4-BE49-F238E27FC236}">
                  <a16:creationId xmlns:a16="http://schemas.microsoft.com/office/drawing/2014/main" id="{02125B9B-D7BD-26B8-957F-BEE741DE6AA8}"/>
                </a:ext>
              </a:extLst>
            </p:cNvPr>
            <p:cNvSpPr/>
            <p:nvPr/>
          </p:nvSpPr>
          <p:spPr>
            <a:xfrm rot="6921815">
              <a:off x="-941687" y="3365743"/>
              <a:ext cx="321039" cy="631072"/>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四角形: 角を丸くする 51">
              <a:extLst>
                <a:ext uri="{FF2B5EF4-FFF2-40B4-BE49-F238E27FC236}">
                  <a16:creationId xmlns:a16="http://schemas.microsoft.com/office/drawing/2014/main" id="{81F343E6-5CA3-9379-007A-AEC7A75786E0}"/>
                </a:ext>
              </a:extLst>
            </p:cNvPr>
            <p:cNvSpPr/>
            <p:nvPr/>
          </p:nvSpPr>
          <p:spPr>
            <a:xfrm>
              <a:off x="-4339117" y="3300055"/>
              <a:ext cx="3474795" cy="1256298"/>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200"/>
              </a:pPr>
              <a:r>
                <a:rPr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cs typeface="Meiryo"/>
                  <a:sym typeface="Meiryo"/>
                </a:rPr>
                <a:t>給与収入以外に年金などの雑所得を</a:t>
              </a:r>
              <a:endParaRPr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cs typeface="Meiryo"/>
                <a:sym typeface="Meiryo"/>
              </a:endParaRPr>
            </a:p>
            <a:p>
              <a:pPr>
                <a:buSzPts val="1200"/>
              </a:pPr>
              <a:r>
                <a:rPr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cs typeface="Meiryo"/>
                  <a:sym typeface="Meiryo"/>
                </a:rPr>
                <a:t>受け取っている場合は「いいえ」を選択し、</a:t>
              </a:r>
              <a:endParaRPr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cs typeface="Meiryo"/>
                <a:sym typeface="Meiryo"/>
              </a:endParaRPr>
            </a:p>
            <a:p>
              <a:pPr>
                <a:buSzPts val="1200"/>
              </a:pPr>
              <a:r>
                <a:rPr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cs typeface="Meiryo"/>
                  <a:sym typeface="Meiryo"/>
                </a:rPr>
                <a:t>給与以外の所得欄に</a:t>
              </a:r>
              <a:r>
                <a:rPr lang="ja-JP" altLang="en-US" b="1" dirty="0">
                  <a:solidFill>
                    <a:srgbClr val="FF0000"/>
                  </a:solidFill>
                  <a:latin typeface="HG丸ｺﾞｼｯｸM-PRO" panose="020F0600000000000000" pitchFamily="50" charset="-128"/>
                  <a:ea typeface="HG丸ｺﾞｼｯｸM-PRO" panose="020F0600000000000000" pitchFamily="50" charset="-128"/>
                  <a:cs typeface="Meiryo"/>
                  <a:sym typeface="Meiryo"/>
                </a:rPr>
                <a:t>所得</a:t>
              </a:r>
              <a:r>
                <a:rPr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cs typeface="Meiryo"/>
                  <a:sym typeface="Meiryo"/>
                </a:rPr>
                <a:t>を入力してください。</a:t>
              </a:r>
            </a:p>
          </p:txBody>
        </p:sp>
      </p:grpSp>
      <p:grpSp>
        <p:nvGrpSpPr>
          <p:cNvPr id="53" name="グループ化 52">
            <a:extLst>
              <a:ext uri="{FF2B5EF4-FFF2-40B4-BE49-F238E27FC236}">
                <a16:creationId xmlns:a16="http://schemas.microsoft.com/office/drawing/2014/main" id="{450424BD-848E-6FAC-ED90-68AA3FE64E7D}"/>
              </a:ext>
            </a:extLst>
          </p:cNvPr>
          <p:cNvGrpSpPr/>
          <p:nvPr/>
        </p:nvGrpSpPr>
        <p:grpSpPr>
          <a:xfrm>
            <a:off x="1127745" y="4217331"/>
            <a:ext cx="3951017" cy="1846783"/>
            <a:chOff x="232318" y="2583716"/>
            <a:chExt cx="3751730" cy="1846783"/>
          </a:xfrm>
        </p:grpSpPr>
        <p:sp>
          <p:nvSpPr>
            <p:cNvPr id="54" name="二等辺三角形 53">
              <a:extLst>
                <a:ext uri="{FF2B5EF4-FFF2-40B4-BE49-F238E27FC236}">
                  <a16:creationId xmlns:a16="http://schemas.microsoft.com/office/drawing/2014/main" id="{7D75404F-49AF-D9E5-715B-C7FEC3CF50BF}"/>
                </a:ext>
              </a:extLst>
            </p:cNvPr>
            <p:cNvSpPr/>
            <p:nvPr/>
          </p:nvSpPr>
          <p:spPr>
            <a:xfrm rot="2921002">
              <a:off x="3507992" y="2762586"/>
              <a:ext cx="321039" cy="631072"/>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四角形: 角を丸くする 54">
              <a:extLst>
                <a:ext uri="{FF2B5EF4-FFF2-40B4-BE49-F238E27FC236}">
                  <a16:creationId xmlns:a16="http://schemas.microsoft.com/office/drawing/2014/main" id="{427F969E-B9C1-E7B1-B640-C1554CAEC82B}"/>
                </a:ext>
              </a:extLst>
            </p:cNvPr>
            <p:cNvSpPr/>
            <p:nvPr/>
          </p:nvSpPr>
          <p:spPr>
            <a:xfrm>
              <a:off x="232318" y="2583716"/>
              <a:ext cx="3320149" cy="1846783"/>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200"/>
              </a:pPr>
              <a:r>
                <a:rPr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cs typeface="Meiryo"/>
                  <a:sym typeface="Meiryo"/>
                </a:rPr>
                <a:t>給与収入は</a:t>
              </a:r>
              <a:r>
                <a:rPr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cs typeface="Meiryo"/>
                  <a:sym typeface="Meiryo"/>
                </a:rPr>
                <a:t>2023</a:t>
              </a:r>
              <a:r>
                <a:rPr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cs typeface="Meiryo"/>
                  <a:sym typeface="Meiryo"/>
                </a:rPr>
                <a:t>年に受け取った収入をすべて入力してください。</a:t>
              </a:r>
            </a:p>
            <a:p>
              <a:pPr>
                <a:buSzPts val="1200"/>
              </a:pPr>
              <a:r>
                <a:rPr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cs typeface="Meiryo"/>
                  <a:sym typeface="Meiryo"/>
                </a:rPr>
                <a:t>※2023</a:t>
              </a:r>
              <a:r>
                <a:rPr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cs typeface="Meiryo"/>
                  <a:sym typeface="Meiryo"/>
                </a:rPr>
                <a:t>年に前職を退職している場合は前職の収入と現職の収入の合算の金額を入力してください。</a:t>
              </a:r>
            </a:p>
          </p:txBody>
        </p:sp>
      </p:grpSp>
    </p:spTree>
    <p:extLst>
      <p:ext uri="{BB962C8B-B14F-4D97-AF65-F5344CB8AC3E}">
        <p14:creationId xmlns:p14="http://schemas.microsoft.com/office/powerpoint/2010/main" val="572752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1">
            <a:extLst>
              <a:ext uri="{FF2B5EF4-FFF2-40B4-BE49-F238E27FC236}">
                <a16:creationId xmlns:a16="http://schemas.microsoft.com/office/drawing/2014/main" id="{9A5B40C0-15CF-AC0A-CBBF-7143FC7AA1DA}"/>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a:t>
            </a:r>
          </a:p>
        </p:txBody>
      </p:sp>
      <p:sp>
        <p:nvSpPr>
          <p:cNvPr id="6" name="テキスト プレースホルダー 2">
            <a:extLst>
              <a:ext uri="{FF2B5EF4-FFF2-40B4-BE49-F238E27FC236}">
                <a16:creationId xmlns:a16="http://schemas.microsoft.com/office/drawing/2014/main" id="{15EACD61-B765-A817-B6D0-BCCAA855B925}"/>
              </a:ext>
            </a:extLst>
          </p:cNvPr>
          <p:cNvSpPr>
            <a:spLocks noGrp="1"/>
          </p:cNvSpPr>
          <p:nvPr>
            <p:ph type="body" sz="quarter" idx="11"/>
          </p:nvPr>
        </p:nvSpPr>
        <p:spPr>
          <a:xfrm>
            <a:off x="1025525" y="1620000"/>
            <a:ext cx="10620375" cy="328613"/>
          </a:xfrm>
        </p:spPr>
        <p:txBody>
          <a:bodyPr>
            <a:noAutofit/>
          </a:bodyPr>
          <a:lstStyle/>
          <a:p>
            <a:pPr marL="0" marR="0" lvl="0" indent="0" algn="l" rtl="0">
              <a:lnSpc>
                <a:spcPct val="100000"/>
              </a:lnSpc>
              <a:spcBef>
                <a:spcPts val="0"/>
              </a:spcBef>
              <a:spcAft>
                <a:spcPts val="0"/>
              </a:spcAft>
              <a:buClr>
                <a:srgbClr val="000000"/>
              </a:buClr>
              <a:buSzPts val="950"/>
              <a:buFont typeface="Arial"/>
              <a:buNone/>
            </a:pPr>
            <a:r>
              <a:rPr lang="ja-JP" altLang="en-US" dirty="0">
                <a:solidFill>
                  <a:schemeClr val="tx1"/>
                </a:solidFill>
                <a:highlight>
                  <a:srgbClr val="FFFFFF"/>
                </a:highlight>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ひとつ前の収入情報にて</a:t>
            </a:r>
            <a:r>
              <a:rPr lang="en-US" altLang="ja-JP" dirty="0">
                <a:solidFill>
                  <a:schemeClr val="tx1"/>
                </a:solidFill>
                <a:highlight>
                  <a:srgbClr val="FFFFFF"/>
                </a:highlight>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850</a:t>
            </a:r>
            <a:r>
              <a:rPr lang="ja-JP" altLang="en-US" dirty="0">
                <a:solidFill>
                  <a:schemeClr val="tx1"/>
                </a:solidFill>
                <a:highlight>
                  <a:srgbClr val="FFFFFF"/>
                </a:highlight>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万円より多い収入金額を入力した方に表示される回答項目です。</a:t>
            </a:r>
            <a:endParaRPr lang="en-US" altLang="ja-JP" dirty="0">
              <a:solidFill>
                <a:schemeClr val="tx1"/>
              </a:solidFill>
            </a:endParaRPr>
          </a:p>
        </p:txBody>
      </p:sp>
      <p:sp>
        <p:nvSpPr>
          <p:cNvPr id="9" name="正方形/長方形 8">
            <a:extLst>
              <a:ext uri="{FF2B5EF4-FFF2-40B4-BE49-F238E27FC236}">
                <a16:creationId xmlns:a16="http://schemas.microsoft.com/office/drawing/2014/main" id="{2EF5DCFF-D6BC-6C96-B611-D32A2A9B6894}"/>
              </a:ext>
            </a:extLst>
          </p:cNvPr>
          <p:cNvSpPr/>
          <p:nvPr/>
        </p:nvSpPr>
        <p:spPr>
          <a:xfrm>
            <a:off x="1116000" y="2338828"/>
            <a:ext cx="10440000" cy="401264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11" name="正方形/長方形 10">
            <a:extLst>
              <a:ext uri="{FF2B5EF4-FFF2-40B4-BE49-F238E27FC236}">
                <a16:creationId xmlns:a16="http://schemas.microsoft.com/office/drawing/2014/main" id="{0352563A-D725-02CB-6980-5FE08BBE5503}"/>
              </a:ext>
            </a:extLst>
          </p:cNvPr>
          <p:cNvSpPr/>
          <p:nvPr/>
        </p:nvSpPr>
        <p:spPr>
          <a:xfrm>
            <a:off x="1116000" y="1080000"/>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所得金額調整控除</a:t>
            </a:r>
          </a:p>
        </p:txBody>
      </p:sp>
      <p:pic>
        <p:nvPicPr>
          <p:cNvPr id="14" name="Google Shape;246;g152ec4e6b97_0_66">
            <a:extLst>
              <a:ext uri="{FF2B5EF4-FFF2-40B4-BE49-F238E27FC236}">
                <a16:creationId xmlns:a16="http://schemas.microsoft.com/office/drawing/2014/main" id="{29BEAF4B-1625-645E-EE72-C921A4D0E1D2}"/>
              </a:ext>
            </a:extLst>
          </p:cNvPr>
          <p:cNvPicPr preferRelativeResize="0"/>
          <p:nvPr/>
        </p:nvPicPr>
        <p:blipFill rotWithShape="1">
          <a:blip r:embed="rId2"/>
          <a:srcRect t="3194" b="3194"/>
          <a:stretch/>
        </p:blipFill>
        <p:spPr>
          <a:xfrm>
            <a:off x="3390589" y="2697627"/>
            <a:ext cx="5976931" cy="3500109"/>
          </a:xfrm>
          <a:prstGeom prst="rect">
            <a:avLst/>
          </a:prstGeom>
          <a:noFill/>
          <a:ln w="12700" cap="flat" cmpd="sng">
            <a:solidFill>
              <a:schemeClr val="tx1"/>
            </a:solidFill>
            <a:prstDash val="solid"/>
            <a:round/>
            <a:headEnd type="none" w="sm" len="sm"/>
            <a:tailEnd type="none" w="sm" len="sm"/>
          </a:ln>
        </p:spPr>
      </p:pic>
      <p:sp>
        <p:nvSpPr>
          <p:cNvPr id="28" name="Google Shape;140;gf675c7812c_0_5">
            <a:extLst>
              <a:ext uri="{FF2B5EF4-FFF2-40B4-BE49-F238E27FC236}">
                <a16:creationId xmlns:a16="http://schemas.microsoft.com/office/drawing/2014/main" id="{81F797E9-9DEB-A68B-96FF-7EA26EDC452E}"/>
              </a:ext>
            </a:extLst>
          </p:cNvPr>
          <p:cNvSpPr/>
          <p:nvPr/>
        </p:nvSpPr>
        <p:spPr>
          <a:xfrm>
            <a:off x="6004167" y="5397657"/>
            <a:ext cx="1682838" cy="318390"/>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29" name="グループ化 28">
            <a:extLst>
              <a:ext uri="{FF2B5EF4-FFF2-40B4-BE49-F238E27FC236}">
                <a16:creationId xmlns:a16="http://schemas.microsoft.com/office/drawing/2014/main" id="{DCD794F8-6A25-514F-494E-3A3CF63BB387}"/>
              </a:ext>
            </a:extLst>
          </p:cNvPr>
          <p:cNvGrpSpPr/>
          <p:nvPr/>
        </p:nvGrpSpPr>
        <p:grpSpPr>
          <a:xfrm>
            <a:off x="6614970" y="3927113"/>
            <a:ext cx="4183660" cy="1308000"/>
            <a:chOff x="-118116" y="2458643"/>
            <a:chExt cx="3012141" cy="1308000"/>
          </a:xfrm>
        </p:grpSpPr>
        <p:sp>
          <p:nvSpPr>
            <p:cNvPr id="33" name="二等辺三角形 32">
              <a:extLst>
                <a:ext uri="{FF2B5EF4-FFF2-40B4-BE49-F238E27FC236}">
                  <a16:creationId xmlns:a16="http://schemas.microsoft.com/office/drawing/2014/main" id="{A29D97F4-334C-656B-FB02-E904E89FBC3F}"/>
                </a:ext>
              </a:extLst>
            </p:cNvPr>
            <p:cNvSpPr/>
            <p:nvPr/>
          </p:nvSpPr>
          <p:spPr>
            <a:xfrm rot="12264821">
              <a:off x="558642" y="3234935"/>
              <a:ext cx="214428" cy="531708"/>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四角形: 角を丸くする 33">
              <a:extLst>
                <a:ext uri="{FF2B5EF4-FFF2-40B4-BE49-F238E27FC236}">
                  <a16:creationId xmlns:a16="http://schemas.microsoft.com/office/drawing/2014/main" id="{59489DF6-EC19-0081-AA7B-81C87592849E}"/>
                </a:ext>
              </a:extLst>
            </p:cNvPr>
            <p:cNvSpPr/>
            <p:nvPr/>
          </p:nvSpPr>
          <p:spPr>
            <a:xfrm>
              <a:off x="-118116" y="2458643"/>
              <a:ext cx="3012141" cy="958464"/>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2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記載の条件を満たし、所得金額調整控除申告書の</a:t>
              </a:r>
              <a:endParaRPr lang="en-US" altLang="ja-JP" sz="1400"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a:p>
              <a:pPr>
                <a:buSzPts val="12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提出を行う方は「はい」と回答してください。</a:t>
              </a:r>
            </a:p>
          </p:txBody>
        </p:sp>
      </p:grpSp>
      <p:grpSp>
        <p:nvGrpSpPr>
          <p:cNvPr id="35" name="グループ化 34">
            <a:extLst>
              <a:ext uri="{FF2B5EF4-FFF2-40B4-BE49-F238E27FC236}">
                <a16:creationId xmlns:a16="http://schemas.microsoft.com/office/drawing/2014/main" id="{13B1F76F-3389-81D4-FC53-B519E6A6D4FC}"/>
              </a:ext>
            </a:extLst>
          </p:cNvPr>
          <p:cNvGrpSpPr/>
          <p:nvPr/>
        </p:nvGrpSpPr>
        <p:grpSpPr>
          <a:xfrm>
            <a:off x="7477712" y="5639866"/>
            <a:ext cx="209293" cy="306095"/>
            <a:chOff x="7166273" y="5363092"/>
            <a:chExt cx="209293" cy="306095"/>
          </a:xfrm>
        </p:grpSpPr>
        <p:sp>
          <p:nvSpPr>
            <p:cNvPr id="36" name="グラフィックス 17" descr="カーソル 単色塗りつぶし">
              <a:extLst>
                <a:ext uri="{FF2B5EF4-FFF2-40B4-BE49-F238E27FC236}">
                  <a16:creationId xmlns:a16="http://schemas.microsoft.com/office/drawing/2014/main" id="{7AB395D2-055F-D0CC-E909-E47048B433F0}"/>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37" name="グループ化 36">
              <a:extLst>
                <a:ext uri="{FF2B5EF4-FFF2-40B4-BE49-F238E27FC236}">
                  <a16:creationId xmlns:a16="http://schemas.microsoft.com/office/drawing/2014/main" id="{34BF3EAA-CD36-D917-FF29-1A0043FE53B6}"/>
                </a:ext>
              </a:extLst>
            </p:cNvPr>
            <p:cNvGrpSpPr/>
            <p:nvPr/>
          </p:nvGrpSpPr>
          <p:grpSpPr>
            <a:xfrm rot="2075396">
              <a:off x="7166273" y="5363092"/>
              <a:ext cx="209293" cy="109319"/>
              <a:chOff x="7082309" y="4367678"/>
              <a:chExt cx="293412" cy="109319"/>
            </a:xfrm>
          </p:grpSpPr>
          <p:cxnSp>
            <p:nvCxnSpPr>
              <p:cNvPr id="38" name="直線コネクタ 37">
                <a:extLst>
                  <a:ext uri="{FF2B5EF4-FFF2-40B4-BE49-F238E27FC236}">
                    <a16:creationId xmlns:a16="http://schemas.microsoft.com/office/drawing/2014/main" id="{490326C0-E376-9BCB-C1E7-9410CF50346C}"/>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221B74F-9A61-39D2-9F5F-F76914909E19}"/>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660BF344-5B53-6354-223A-7D0A9F612F3B}"/>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
        <p:nvSpPr>
          <p:cNvPr id="41" name="テキスト プレースホルダー 1">
            <a:extLst>
              <a:ext uri="{FF2B5EF4-FFF2-40B4-BE49-F238E27FC236}">
                <a16:creationId xmlns:a16="http://schemas.microsoft.com/office/drawing/2014/main" id="{5ED7077C-051C-0004-F534-38A9D228819F}"/>
              </a:ext>
            </a:extLst>
          </p:cNvPr>
          <p:cNvSpPr txBox="1">
            <a:spLocks/>
          </p:cNvSpPr>
          <p:nvPr/>
        </p:nvSpPr>
        <p:spPr>
          <a:xfrm>
            <a:off x="936000" y="314325"/>
            <a:ext cx="10800000" cy="601392"/>
          </a:xfrm>
          <a:prstGeom prst="rect">
            <a:avLst/>
          </a:prstGeom>
          <a:solidFill>
            <a:schemeClr val="bg1">
              <a:lumMod val="95000"/>
            </a:schemeClr>
          </a:solidFill>
          <a:ln w="25400">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50799" marR="0" lvl="0" indent="0" algn="l" rtl="0">
              <a:lnSpc>
                <a:spcPct val="90000"/>
              </a:lnSpc>
              <a:spcBef>
                <a:spcPts val="1000"/>
              </a:spcBef>
              <a:spcAft>
                <a:spcPts val="0"/>
              </a:spcAft>
              <a:buClr>
                <a:schemeClr val="dk1"/>
              </a:buClr>
              <a:buSzPts val="2800"/>
              <a:buFont typeface="Arial"/>
              <a:buNone/>
              <a:defRPr sz="2800" b="1" i="0" u="none" strike="noStrike" cap="none">
                <a:solidFill>
                  <a:srgbClr val="171C6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kumimoji="1" lang="ja-JP" altLang="en-US" dirty="0"/>
              <a:t>　　　　　必要項目を入力する</a:t>
            </a:r>
          </a:p>
        </p:txBody>
      </p:sp>
      <p:sp>
        <p:nvSpPr>
          <p:cNvPr id="42" name="四角形: 角を丸くする 41">
            <a:extLst>
              <a:ext uri="{FF2B5EF4-FFF2-40B4-BE49-F238E27FC236}">
                <a16:creationId xmlns:a16="http://schemas.microsoft.com/office/drawing/2014/main" id="{AB9C1FCF-5EF9-074A-7BD1-CC12D0A3800B}"/>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Tree>
    <p:extLst>
      <p:ext uri="{BB962C8B-B14F-4D97-AF65-F5344CB8AC3E}">
        <p14:creationId xmlns:p14="http://schemas.microsoft.com/office/powerpoint/2010/main" val="2847284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1">
            <a:extLst>
              <a:ext uri="{FF2B5EF4-FFF2-40B4-BE49-F238E27FC236}">
                <a16:creationId xmlns:a16="http://schemas.microsoft.com/office/drawing/2014/main" id="{9A5B40C0-15CF-AC0A-CBBF-7143FC7AA1DA}"/>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a:t>
            </a:r>
          </a:p>
        </p:txBody>
      </p:sp>
      <p:sp>
        <p:nvSpPr>
          <p:cNvPr id="6" name="テキスト プレースホルダー 2">
            <a:extLst>
              <a:ext uri="{FF2B5EF4-FFF2-40B4-BE49-F238E27FC236}">
                <a16:creationId xmlns:a16="http://schemas.microsoft.com/office/drawing/2014/main" id="{15EACD61-B765-A817-B6D0-BCCAA855B925}"/>
              </a:ext>
            </a:extLst>
          </p:cNvPr>
          <p:cNvSpPr>
            <a:spLocks noGrp="1"/>
          </p:cNvSpPr>
          <p:nvPr>
            <p:ph type="body" sz="quarter" idx="11"/>
          </p:nvPr>
        </p:nvSpPr>
        <p:spPr>
          <a:xfrm>
            <a:off x="1025525" y="1620000"/>
            <a:ext cx="10620375" cy="328613"/>
          </a:xfrm>
        </p:spPr>
        <p:txBody>
          <a:bodyPr>
            <a:noAutofit/>
          </a:bodyPr>
          <a:lstStyle/>
          <a:p>
            <a:pPr marL="0" marR="0" lvl="0" indent="0" algn="l" rtl="0">
              <a:lnSpc>
                <a:spcPct val="100000"/>
              </a:lnSpc>
              <a:spcBef>
                <a:spcPts val="0"/>
              </a:spcBef>
              <a:spcAft>
                <a:spcPts val="0"/>
              </a:spcAft>
              <a:buClr>
                <a:srgbClr val="000000"/>
              </a:buClr>
              <a:buSzPts val="950"/>
              <a:buFont typeface="Arial"/>
              <a:buNone/>
            </a:pPr>
            <a:r>
              <a:rPr lang="ja-JP" altLang="en-US" dirty="0">
                <a:solidFill>
                  <a:schemeClr val="tx1"/>
                </a:solidFill>
                <a:highlight>
                  <a:srgbClr val="FFFFFF"/>
                </a:highligh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勤労学生控除の対象となる人は、その年の</a:t>
            </a:r>
            <a:r>
              <a:rPr lang="en-US" altLang="ja-JP" dirty="0">
                <a:solidFill>
                  <a:schemeClr val="tx1"/>
                </a:solidFill>
                <a:highlight>
                  <a:srgbClr val="FFFFFF"/>
                </a:highligh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12</a:t>
            </a:r>
            <a:r>
              <a:rPr lang="ja-JP" altLang="en-US" dirty="0">
                <a:solidFill>
                  <a:schemeClr val="tx1"/>
                </a:solidFill>
                <a:highlight>
                  <a:srgbClr val="FFFFFF"/>
                </a:highligh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月</a:t>
            </a:r>
            <a:r>
              <a:rPr lang="en-US" altLang="ja-JP" dirty="0">
                <a:solidFill>
                  <a:schemeClr val="tx1"/>
                </a:solidFill>
                <a:highlight>
                  <a:srgbClr val="FFFFFF"/>
                </a:highligh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31</a:t>
            </a:r>
            <a:r>
              <a:rPr lang="ja-JP" altLang="en-US" dirty="0">
                <a:solidFill>
                  <a:schemeClr val="tx1"/>
                </a:solidFill>
                <a:highlight>
                  <a:srgbClr val="FFFFFF"/>
                </a:highligh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日時点で</a:t>
            </a:r>
            <a:r>
              <a:rPr lang="en-US" altLang="ja-JP" dirty="0">
                <a:solidFill>
                  <a:schemeClr val="tx1"/>
                </a:solidFill>
                <a:highlight>
                  <a:srgbClr val="FFFFFF"/>
                </a:highligh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3</a:t>
            </a:r>
            <a:r>
              <a:rPr lang="ja-JP" altLang="en-US" dirty="0">
                <a:solidFill>
                  <a:schemeClr val="tx1"/>
                </a:solidFill>
                <a:highlight>
                  <a:srgbClr val="FFFFFF"/>
                </a:highligh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つの要件すべてに該当する人です。</a:t>
            </a:r>
            <a:endParaRPr lang="en-US" altLang="ja-JP" dirty="0">
              <a:solidFill>
                <a:schemeClr val="tx1"/>
              </a:solidFill>
              <a:highlight>
                <a:srgbClr val="FFFFFF"/>
              </a:highligh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endParaRPr>
          </a:p>
          <a:p>
            <a:pPr marL="0" marR="0" lvl="0" indent="0" algn="l" rtl="0">
              <a:lnSpc>
                <a:spcPct val="100000"/>
              </a:lnSpc>
              <a:spcBef>
                <a:spcPts val="0"/>
              </a:spcBef>
              <a:spcAft>
                <a:spcPts val="0"/>
              </a:spcAft>
              <a:buClr>
                <a:srgbClr val="000000"/>
              </a:buClr>
              <a:buSzPts val="950"/>
              <a:buFont typeface="Arial"/>
              <a:buNone/>
            </a:pPr>
            <a:r>
              <a:rPr lang="ja-JP" altLang="en-US" dirty="0">
                <a:solidFill>
                  <a:schemeClr val="tx1"/>
                </a:solidFill>
                <a:highlight>
                  <a:srgbClr val="FFFFFF"/>
                </a:highligh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要件等の詳細は</a:t>
            </a:r>
            <a:r>
              <a:rPr lang="ja-JP" altLang="en-US" dirty="0">
                <a:solidFill>
                  <a:schemeClr val="tx1"/>
                </a:solidFill>
                <a:highlight>
                  <a:srgbClr val="FFFFFF"/>
                </a:highlight>
                <a:cs typeface="Arial"/>
                <a:sym typeface="Arial"/>
                <a:hlinkClick r:id="rId2"/>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こちら</a:t>
            </a:r>
            <a:r>
              <a:rPr lang="ja-JP" altLang="en-US" dirty="0">
                <a:solidFill>
                  <a:schemeClr val="tx1"/>
                </a:solidFill>
                <a:highlight>
                  <a:srgbClr val="FFFFFF"/>
                </a:highligh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の国税庁</a:t>
            </a:r>
            <a:r>
              <a:rPr lang="en-US" altLang="ja-JP" dirty="0">
                <a:solidFill>
                  <a:schemeClr val="tx1"/>
                </a:solidFill>
                <a:highlight>
                  <a:srgbClr val="FFFFFF"/>
                </a:highligh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HP</a:t>
            </a:r>
            <a:r>
              <a:rPr lang="ja-JP" altLang="en-US" dirty="0">
                <a:solidFill>
                  <a:schemeClr val="tx1"/>
                </a:solidFill>
                <a:highlight>
                  <a:srgbClr val="FFFFFF"/>
                </a:highligh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をご確認ください。</a:t>
            </a:r>
            <a:endParaRPr lang="en-US" altLang="ja-JP" dirty="0">
              <a:solidFill>
                <a:schemeClr val="tx1"/>
              </a:solidFill>
            </a:endParaRPr>
          </a:p>
        </p:txBody>
      </p:sp>
      <p:sp>
        <p:nvSpPr>
          <p:cNvPr id="9" name="正方形/長方形 8">
            <a:extLst>
              <a:ext uri="{FF2B5EF4-FFF2-40B4-BE49-F238E27FC236}">
                <a16:creationId xmlns:a16="http://schemas.microsoft.com/office/drawing/2014/main" id="{2EF5DCFF-D6BC-6C96-B611-D32A2A9B6894}"/>
              </a:ext>
            </a:extLst>
          </p:cNvPr>
          <p:cNvSpPr/>
          <p:nvPr/>
        </p:nvSpPr>
        <p:spPr>
          <a:xfrm>
            <a:off x="1116000" y="2338828"/>
            <a:ext cx="10440000" cy="401264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11" name="正方形/長方形 10">
            <a:extLst>
              <a:ext uri="{FF2B5EF4-FFF2-40B4-BE49-F238E27FC236}">
                <a16:creationId xmlns:a16="http://schemas.microsoft.com/office/drawing/2014/main" id="{0352563A-D725-02CB-6980-5FE08BBE5503}"/>
              </a:ext>
            </a:extLst>
          </p:cNvPr>
          <p:cNvSpPr/>
          <p:nvPr/>
        </p:nvSpPr>
        <p:spPr>
          <a:xfrm>
            <a:off x="1116000" y="1080000"/>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勤労学生控除</a:t>
            </a:r>
          </a:p>
        </p:txBody>
      </p:sp>
      <p:pic>
        <p:nvPicPr>
          <p:cNvPr id="14" name="Google Shape;246;g152ec4e6b97_0_66">
            <a:extLst>
              <a:ext uri="{FF2B5EF4-FFF2-40B4-BE49-F238E27FC236}">
                <a16:creationId xmlns:a16="http://schemas.microsoft.com/office/drawing/2014/main" id="{29BEAF4B-1625-645E-EE72-C921A4D0E1D2}"/>
              </a:ext>
            </a:extLst>
          </p:cNvPr>
          <p:cNvPicPr preferRelativeResize="0"/>
          <p:nvPr/>
        </p:nvPicPr>
        <p:blipFill rotWithShape="1">
          <a:blip r:embed="rId3"/>
          <a:srcRect t="1375" b="1375"/>
          <a:stretch/>
        </p:blipFill>
        <p:spPr>
          <a:xfrm>
            <a:off x="3390589" y="2697627"/>
            <a:ext cx="5976931" cy="3500109"/>
          </a:xfrm>
          <a:prstGeom prst="rect">
            <a:avLst/>
          </a:prstGeom>
          <a:noFill/>
          <a:ln w="12700" cap="flat" cmpd="sng">
            <a:solidFill>
              <a:schemeClr val="tx1"/>
            </a:solidFill>
            <a:prstDash val="solid"/>
            <a:round/>
            <a:headEnd type="none" w="sm" len="sm"/>
            <a:tailEnd type="none" w="sm" len="sm"/>
          </a:ln>
        </p:spPr>
      </p:pic>
      <p:sp>
        <p:nvSpPr>
          <p:cNvPr id="28" name="Google Shape;140;gf675c7812c_0_5">
            <a:extLst>
              <a:ext uri="{FF2B5EF4-FFF2-40B4-BE49-F238E27FC236}">
                <a16:creationId xmlns:a16="http://schemas.microsoft.com/office/drawing/2014/main" id="{81F797E9-9DEB-A68B-96FF-7EA26EDC452E}"/>
              </a:ext>
            </a:extLst>
          </p:cNvPr>
          <p:cNvSpPr/>
          <p:nvPr/>
        </p:nvSpPr>
        <p:spPr>
          <a:xfrm>
            <a:off x="6353164" y="2941568"/>
            <a:ext cx="1682838" cy="318390"/>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29" name="グループ化 28">
            <a:extLst>
              <a:ext uri="{FF2B5EF4-FFF2-40B4-BE49-F238E27FC236}">
                <a16:creationId xmlns:a16="http://schemas.microsoft.com/office/drawing/2014/main" id="{DCD794F8-6A25-514F-494E-3A3CF63BB387}"/>
              </a:ext>
            </a:extLst>
          </p:cNvPr>
          <p:cNvGrpSpPr/>
          <p:nvPr/>
        </p:nvGrpSpPr>
        <p:grpSpPr>
          <a:xfrm>
            <a:off x="6504001" y="3535300"/>
            <a:ext cx="4571999" cy="1101334"/>
            <a:chOff x="-118117" y="2315773"/>
            <a:chExt cx="3291736" cy="1101334"/>
          </a:xfrm>
        </p:grpSpPr>
        <p:sp>
          <p:nvSpPr>
            <p:cNvPr id="33" name="二等辺三角形 32">
              <a:extLst>
                <a:ext uri="{FF2B5EF4-FFF2-40B4-BE49-F238E27FC236}">
                  <a16:creationId xmlns:a16="http://schemas.microsoft.com/office/drawing/2014/main" id="{A29D97F4-334C-656B-FB02-E904E89FBC3F}"/>
                </a:ext>
              </a:extLst>
            </p:cNvPr>
            <p:cNvSpPr/>
            <p:nvPr/>
          </p:nvSpPr>
          <p:spPr>
            <a:xfrm rot="18254357">
              <a:off x="-6348" y="2273277"/>
              <a:ext cx="297826" cy="382818"/>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四角形: 角を丸くする 33">
              <a:extLst>
                <a:ext uri="{FF2B5EF4-FFF2-40B4-BE49-F238E27FC236}">
                  <a16:creationId xmlns:a16="http://schemas.microsoft.com/office/drawing/2014/main" id="{59489DF6-EC19-0081-AA7B-81C87592849E}"/>
                </a:ext>
              </a:extLst>
            </p:cNvPr>
            <p:cNvSpPr/>
            <p:nvPr/>
          </p:nvSpPr>
          <p:spPr>
            <a:xfrm>
              <a:off x="-118117" y="2458643"/>
              <a:ext cx="3291736" cy="958464"/>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2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年末調整の回答者が勤労学生に該当する場合のみ</a:t>
              </a:r>
            </a:p>
            <a:p>
              <a:pPr>
                <a:buSzPts val="12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「はい」を選択し、必要な情報を入力してください。</a:t>
              </a:r>
            </a:p>
          </p:txBody>
        </p:sp>
      </p:grpSp>
      <p:grpSp>
        <p:nvGrpSpPr>
          <p:cNvPr id="35" name="グループ化 34">
            <a:extLst>
              <a:ext uri="{FF2B5EF4-FFF2-40B4-BE49-F238E27FC236}">
                <a16:creationId xmlns:a16="http://schemas.microsoft.com/office/drawing/2014/main" id="{13B1F76F-3389-81D4-FC53-B519E6A6D4FC}"/>
              </a:ext>
            </a:extLst>
          </p:cNvPr>
          <p:cNvGrpSpPr/>
          <p:nvPr/>
        </p:nvGrpSpPr>
        <p:grpSpPr>
          <a:xfrm>
            <a:off x="7073952" y="3087305"/>
            <a:ext cx="209293" cy="306095"/>
            <a:chOff x="7166273" y="5363092"/>
            <a:chExt cx="209293" cy="306095"/>
          </a:xfrm>
        </p:grpSpPr>
        <p:sp>
          <p:nvSpPr>
            <p:cNvPr id="36" name="グラフィックス 17" descr="カーソル 単色塗りつぶし">
              <a:extLst>
                <a:ext uri="{FF2B5EF4-FFF2-40B4-BE49-F238E27FC236}">
                  <a16:creationId xmlns:a16="http://schemas.microsoft.com/office/drawing/2014/main" id="{7AB395D2-055F-D0CC-E909-E47048B433F0}"/>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37" name="グループ化 36">
              <a:extLst>
                <a:ext uri="{FF2B5EF4-FFF2-40B4-BE49-F238E27FC236}">
                  <a16:creationId xmlns:a16="http://schemas.microsoft.com/office/drawing/2014/main" id="{34BF3EAA-CD36-D917-FF29-1A0043FE53B6}"/>
                </a:ext>
              </a:extLst>
            </p:cNvPr>
            <p:cNvGrpSpPr/>
            <p:nvPr/>
          </p:nvGrpSpPr>
          <p:grpSpPr>
            <a:xfrm rot="2075396">
              <a:off x="7166273" y="5363092"/>
              <a:ext cx="209293" cy="109319"/>
              <a:chOff x="7082309" y="4367678"/>
              <a:chExt cx="293412" cy="109319"/>
            </a:xfrm>
          </p:grpSpPr>
          <p:cxnSp>
            <p:nvCxnSpPr>
              <p:cNvPr id="38" name="直線コネクタ 37">
                <a:extLst>
                  <a:ext uri="{FF2B5EF4-FFF2-40B4-BE49-F238E27FC236}">
                    <a16:creationId xmlns:a16="http://schemas.microsoft.com/office/drawing/2014/main" id="{490326C0-E376-9BCB-C1E7-9410CF50346C}"/>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221B74F-9A61-39D2-9F5F-F76914909E19}"/>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660BF344-5B53-6354-223A-7D0A9F612F3B}"/>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
        <p:nvSpPr>
          <p:cNvPr id="41" name="テキスト プレースホルダー 1">
            <a:extLst>
              <a:ext uri="{FF2B5EF4-FFF2-40B4-BE49-F238E27FC236}">
                <a16:creationId xmlns:a16="http://schemas.microsoft.com/office/drawing/2014/main" id="{5ED7077C-051C-0004-F534-38A9D228819F}"/>
              </a:ext>
            </a:extLst>
          </p:cNvPr>
          <p:cNvSpPr txBox="1">
            <a:spLocks/>
          </p:cNvSpPr>
          <p:nvPr/>
        </p:nvSpPr>
        <p:spPr>
          <a:xfrm>
            <a:off x="936000" y="314325"/>
            <a:ext cx="10800000" cy="601392"/>
          </a:xfrm>
          <a:prstGeom prst="rect">
            <a:avLst/>
          </a:prstGeom>
          <a:solidFill>
            <a:schemeClr val="bg1">
              <a:lumMod val="95000"/>
            </a:schemeClr>
          </a:solidFill>
          <a:ln w="25400">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50799" marR="0" lvl="0" indent="0" algn="l" rtl="0">
              <a:lnSpc>
                <a:spcPct val="90000"/>
              </a:lnSpc>
              <a:spcBef>
                <a:spcPts val="1000"/>
              </a:spcBef>
              <a:spcAft>
                <a:spcPts val="0"/>
              </a:spcAft>
              <a:buClr>
                <a:schemeClr val="dk1"/>
              </a:buClr>
              <a:buSzPts val="2800"/>
              <a:buFont typeface="Arial"/>
              <a:buNone/>
              <a:defRPr sz="2800" b="1" i="0" u="none" strike="noStrike" cap="none">
                <a:solidFill>
                  <a:srgbClr val="171C6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kumimoji="1" lang="ja-JP" altLang="en-US"/>
              <a:t>　　　　　必要項目を入力する</a:t>
            </a:r>
            <a:endParaRPr kumimoji="1" lang="ja-JP" altLang="en-US" dirty="0"/>
          </a:p>
        </p:txBody>
      </p:sp>
      <p:sp>
        <p:nvSpPr>
          <p:cNvPr id="42" name="四角形: 角を丸くする 41">
            <a:extLst>
              <a:ext uri="{FF2B5EF4-FFF2-40B4-BE49-F238E27FC236}">
                <a16:creationId xmlns:a16="http://schemas.microsoft.com/office/drawing/2014/main" id="{AB9C1FCF-5EF9-074A-7BD1-CC12D0A3800B}"/>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Tree>
    <p:extLst>
      <p:ext uri="{BB962C8B-B14F-4D97-AF65-F5344CB8AC3E}">
        <p14:creationId xmlns:p14="http://schemas.microsoft.com/office/powerpoint/2010/main" val="646567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1">
            <a:extLst>
              <a:ext uri="{FF2B5EF4-FFF2-40B4-BE49-F238E27FC236}">
                <a16:creationId xmlns:a16="http://schemas.microsoft.com/office/drawing/2014/main" id="{03E6BFEE-A0D8-AFA1-8A43-5E178A2ECB37}"/>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24" name="四角形: 角を丸くする 23">
            <a:extLst>
              <a:ext uri="{FF2B5EF4-FFF2-40B4-BE49-F238E27FC236}">
                <a16:creationId xmlns:a16="http://schemas.microsoft.com/office/drawing/2014/main" id="{B8C9714A-3CE1-954E-ED90-EF750502E55A}"/>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正方形/長方形 1">
            <a:extLst>
              <a:ext uri="{FF2B5EF4-FFF2-40B4-BE49-F238E27FC236}">
                <a16:creationId xmlns:a16="http://schemas.microsoft.com/office/drawing/2014/main" id="{E23A2E1D-8DD0-96C4-72E1-0616874C375C}"/>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7" name="正方形/長方形 6">
            <a:extLst>
              <a:ext uri="{FF2B5EF4-FFF2-40B4-BE49-F238E27FC236}">
                <a16:creationId xmlns:a16="http://schemas.microsoft.com/office/drawing/2014/main" id="{029955F4-19C5-6A73-1D64-F218AFCE1A43}"/>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障害者控除</a:t>
            </a:r>
          </a:p>
        </p:txBody>
      </p:sp>
      <p:pic>
        <p:nvPicPr>
          <p:cNvPr id="8" name="Google Shape;246;g152ec4e6b97_0_66">
            <a:extLst>
              <a:ext uri="{FF2B5EF4-FFF2-40B4-BE49-F238E27FC236}">
                <a16:creationId xmlns:a16="http://schemas.microsoft.com/office/drawing/2014/main" id="{69C80459-7A13-579D-8EC4-2EE5A1D6E831}"/>
              </a:ext>
            </a:extLst>
          </p:cNvPr>
          <p:cNvPicPr preferRelativeResize="0"/>
          <p:nvPr/>
        </p:nvPicPr>
        <p:blipFill rotWithShape="1">
          <a:blip r:embed="rId2"/>
          <a:srcRect t="7751" b="7751"/>
          <a:stretch/>
        </p:blipFill>
        <p:spPr>
          <a:xfrm>
            <a:off x="3095949" y="2057399"/>
            <a:ext cx="6733852" cy="4038737"/>
          </a:xfrm>
          <a:prstGeom prst="rect">
            <a:avLst/>
          </a:prstGeom>
          <a:noFill/>
          <a:ln w="12700" cap="flat" cmpd="sng">
            <a:solidFill>
              <a:schemeClr val="tx1"/>
            </a:solidFill>
            <a:prstDash val="solid"/>
            <a:round/>
            <a:headEnd type="none" w="sm" len="sm"/>
            <a:tailEnd type="none" w="sm" len="sm"/>
          </a:ln>
        </p:spPr>
      </p:pic>
      <p:sp>
        <p:nvSpPr>
          <p:cNvPr id="9" name="Google Shape;140;gf675c7812c_0_5">
            <a:extLst>
              <a:ext uri="{FF2B5EF4-FFF2-40B4-BE49-F238E27FC236}">
                <a16:creationId xmlns:a16="http://schemas.microsoft.com/office/drawing/2014/main" id="{A34CC94E-B474-7B08-E7DD-CE76AB5A06B8}"/>
              </a:ext>
            </a:extLst>
          </p:cNvPr>
          <p:cNvSpPr/>
          <p:nvPr/>
        </p:nvSpPr>
        <p:spPr>
          <a:xfrm>
            <a:off x="6824705" y="3460204"/>
            <a:ext cx="1887495" cy="318390"/>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10" name="グループ化 9">
            <a:extLst>
              <a:ext uri="{FF2B5EF4-FFF2-40B4-BE49-F238E27FC236}">
                <a16:creationId xmlns:a16="http://schemas.microsoft.com/office/drawing/2014/main" id="{89BA677B-E1A0-7983-2612-7057512F3FC2}"/>
              </a:ext>
            </a:extLst>
          </p:cNvPr>
          <p:cNvGrpSpPr/>
          <p:nvPr/>
        </p:nvGrpSpPr>
        <p:grpSpPr>
          <a:xfrm>
            <a:off x="4025920" y="3772026"/>
            <a:ext cx="5143480" cy="1710781"/>
            <a:chOff x="1851775" y="2072085"/>
            <a:chExt cx="5712918" cy="1710781"/>
          </a:xfrm>
        </p:grpSpPr>
        <p:sp>
          <p:nvSpPr>
            <p:cNvPr id="20" name="二等辺三角形 19">
              <a:extLst>
                <a:ext uri="{FF2B5EF4-FFF2-40B4-BE49-F238E27FC236}">
                  <a16:creationId xmlns:a16="http://schemas.microsoft.com/office/drawing/2014/main" id="{0234A9CB-A244-2A0F-AD06-CA1E6A829B00}"/>
                </a:ext>
              </a:extLst>
            </p:cNvPr>
            <p:cNvSpPr/>
            <p:nvPr/>
          </p:nvSpPr>
          <p:spPr>
            <a:xfrm rot="2084108">
              <a:off x="4154952" y="2072085"/>
              <a:ext cx="356581" cy="568170"/>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B1C10345-6DB7-EA3C-92E7-AA89E095CCB3}"/>
                </a:ext>
              </a:extLst>
            </p:cNvPr>
            <p:cNvSpPr/>
            <p:nvPr/>
          </p:nvSpPr>
          <p:spPr>
            <a:xfrm>
              <a:off x="1851775" y="2410089"/>
              <a:ext cx="5712918" cy="1372777"/>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4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該当する方は「はい」を選択後、下記の対応をお願いします。</a:t>
              </a:r>
            </a:p>
            <a:p>
              <a:pPr>
                <a:buSzPts val="14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　・障害者区分の入力</a:t>
              </a:r>
            </a:p>
            <a:p>
              <a:pPr>
                <a:buSzPts val="14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　・障害者手帳区分の入力</a:t>
              </a:r>
            </a:p>
            <a:p>
              <a:pPr>
                <a:buSzPts val="14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　・交付年月日の入力</a:t>
              </a:r>
            </a:p>
          </p:txBody>
        </p:sp>
      </p:grpSp>
      <p:grpSp>
        <p:nvGrpSpPr>
          <p:cNvPr id="27" name="グループ化 26">
            <a:extLst>
              <a:ext uri="{FF2B5EF4-FFF2-40B4-BE49-F238E27FC236}">
                <a16:creationId xmlns:a16="http://schemas.microsoft.com/office/drawing/2014/main" id="{BE8ED95B-7F69-FBB5-8B59-B3150F6A67AC}"/>
              </a:ext>
            </a:extLst>
          </p:cNvPr>
          <p:cNvGrpSpPr/>
          <p:nvPr/>
        </p:nvGrpSpPr>
        <p:grpSpPr>
          <a:xfrm>
            <a:off x="7768452" y="3678373"/>
            <a:ext cx="209293" cy="306095"/>
            <a:chOff x="7166273" y="5363092"/>
            <a:chExt cx="209293" cy="306095"/>
          </a:xfrm>
        </p:grpSpPr>
        <p:sp>
          <p:nvSpPr>
            <p:cNvPr id="28" name="グラフィックス 17" descr="カーソル 単色塗りつぶし">
              <a:extLst>
                <a:ext uri="{FF2B5EF4-FFF2-40B4-BE49-F238E27FC236}">
                  <a16:creationId xmlns:a16="http://schemas.microsoft.com/office/drawing/2014/main" id="{037A6854-F42A-FDD8-FC6C-CF4686059ACF}"/>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29" name="グループ化 28">
              <a:extLst>
                <a:ext uri="{FF2B5EF4-FFF2-40B4-BE49-F238E27FC236}">
                  <a16:creationId xmlns:a16="http://schemas.microsoft.com/office/drawing/2014/main" id="{E8997904-15E6-46FE-6E57-2BE7E48D8E0D}"/>
                </a:ext>
              </a:extLst>
            </p:cNvPr>
            <p:cNvGrpSpPr/>
            <p:nvPr/>
          </p:nvGrpSpPr>
          <p:grpSpPr>
            <a:xfrm rot="2075396">
              <a:off x="7166273" y="5363092"/>
              <a:ext cx="209293" cy="109319"/>
              <a:chOff x="7082309" y="4367678"/>
              <a:chExt cx="293412" cy="109319"/>
            </a:xfrm>
          </p:grpSpPr>
          <p:cxnSp>
            <p:nvCxnSpPr>
              <p:cNvPr id="30" name="直線コネクタ 29">
                <a:extLst>
                  <a:ext uri="{FF2B5EF4-FFF2-40B4-BE49-F238E27FC236}">
                    <a16:creationId xmlns:a16="http://schemas.microsoft.com/office/drawing/2014/main" id="{65DB33D3-7108-2DE4-AC31-D0F419C02398}"/>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F55B594-C4B8-A7C4-6F6B-6D5263636A0B}"/>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F05BDAF9-F7B8-E48A-1DB0-4FD27C537781}"/>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41222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
            <a:extLst>
              <a:ext uri="{FF2B5EF4-FFF2-40B4-BE49-F238E27FC236}">
                <a16:creationId xmlns:a16="http://schemas.microsoft.com/office/drawing/2014/main" id="{D00A4EC0-8559-D46E-EA80-3D990769BB3F}"/>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14" name="四角形: 角を丸くする 13">
            <a:extLst>
              <a:ext uri="{FF2B5EF4-FFF2-40B4-BE49-F238E27FC236}">
                <a16:creationId xmlns:a16="http://schemas.microsoft.com/office/drawing/2014/main" id="{58AAB8ED-D864-2A1C-C573-7C1F583E901D}"/>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4" name="テキスト プレースホルダー 2">
            <a:extLst>
              <a:ext uri="{FF2B5EF4-FFF2-40B4-BE49-F238E27FC236}">
                <a16:creationId xmlns:a16="http://schemas.microsoft.com/office/drawing/2014/main" id="{C2EA534A-D0C2-9E47-A9EC-8F3DD882B97B}"/>
              </a:ext>
            </a:extLst>
          </p:cNvPr>
          <p:cNvSpPr>
            <a:spLocks noGrp="1"/>
          </p:cNvSpPr>
          <p:nvPr>
            <p:ph type="body" sz="quarter" idx="11"/>
          </p:nvPr>
        </p:nvSpPr>
        <p:spPr>
          <a:xfrm>
            <a:off x="1025525" y="1620000"/>
            <a:ext cx="10620375" cy="328613"/>
          </a:xfrm>
        </p:spPr>
        <p:txBody>
          <a:bodyPr>
            <a:noAutofit/>
          </a:bodyPr>
          <a:lstStyle/>
          <a:p>
            <a:pPr marL="0" marR="0" lvl="0" indent="0" algn="l" rtl="0">
              <a:lnSpc>
                <a:spcPct val="100000"/>
              </a:lnSpc>
              <a:spcBef>
                <a:spcPts val="0"/>
              </a:spcBef>
              <a:spcAft>
                <a:spcPts val="0"/>
              </a:spcAft>
              <a:buClr>
                <a:srgbClr val="000000"/>
              </a:buClr>
              <a:buSzPts val="950"/>
              <a:buFont typeface="Arial"/>
              <a:buNone/>
            </a:pPr>
            <a:r>
              <a:rPr lang="ja-JP" altLang="en-US" dirty="0">
                <a:solidFill>
                  <a:schemeClr val="tx1"/>
                </a:solidFill>
                <a:highlight>
                  <a:srgbClr val="FFFFFF"/>
                </a:highlight>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災害減免法とは、「</a:t>
            </a:r>
            <a:r>
              <a:rPr lang="ja-JP" altLang="en-US" b="0" i="0" dirty="0">
                <a:solidFill>
                  <a:srgbClr val="333333"/>
                </a:solidFill>
                <a:effectLst/>
                <a:latin typeface="-apple-system"/>
              </a:rPr>
              <a:t>災害によって受けた住宅や家財の損害金が控除の適応を受けない場合に、所得税が軽減される」というものです。要件等の</a:t>
            </a:r>
            <a:r>
              <a:rPr lang="ja-JP" altLang="en-US" dirty="0">
                <a:solidFill>
                  <a:schemeClr val="tx1"/>
                </a:solidFill>
                <a:highlight>
                  <a:srgbClr val="FFFFFF"/>
                </a:highlight>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詳細は</a:t>
            </a:r>
            <a:r>
              <a:rPr lang="ja-JP" altLang="en-US" dirty="0">
                <a:solidFill>
                  <a:schemeClr val="tx1"/>
                </a:solidFill>
                <a:highlight>
                  <a:srgbClr val="FFFFFF"/>
                </a:highlight>
                <a:cs typeface="Arial"/>
                <a:sym typeface="Arial"/>
                <a:hlinkClick r:id="rId2"/>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こちら</a:t>
            </a:r>
            <a:r>
              <a:rPr lang="ja-JP" altLang="en-US" dirty="0">
                <a:solidFill>
                  <a:schemeClr val="tx1"/>
                </a:solidFill>
                <a:highlight>
                  <a:srgbClr val="FFFFFF"/>
                </a:highlight>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の国税庁</a:t>
            </a:r>
            <a:r>
              <a:rPr lang="en-US" altLang="ja-JP" dirty="0">
                <a:solidFill>
                  <a:schemeClr val="tx1"/>
                </a:solidFill>
                <a:highlight>
                  <a:srgbClr val="FFFFFF"/>
                </a:highlight>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HP</a:t>
            </a:r>
            <a:r>
              <a:rPr lang="ja-JP" altLang="en-US" dirty="0">
                <a:solidFill>
                  <a:schemeClr val="tx1"/>
                </a:solidFill>
                <a:highlight>
                  <a:srgbClr val="FFFFFF"/>
                </a:highlight>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をご確認ください。</a:t>
            </a:r>
            <a:endParaRPr lang="en-US" altLang="ja-JP" dirty="0">
              <a:solidFill>
                <a:schemeClr val="tx1"/>
              </a:solidFill>
            </a:endParaRPr>
          </a:p>
        </p:txBody>
      </p:sp>
      <p:sp>
        <p:nvSpPr>
          <p:cNvPr id="5" name="正方形/長方形 4">
            <a:extLst>
              <a:ext uri="{FF2B5EF4-FFF2-40B4-BE49-F238E27FC236}">
                <a16:creationId xmlns:a16="http://schemas.microsoft.com/office/drawing/2014/main" id="{B95F9B5D-D7F2-2A8B-6DE5-0A2092F86A84}"/>
              </a:ext>
            </a:extLst>
          </p:cNvPr>
          <p:cNvSpPr/>
          <p:nvPr/>
        </p:nvSpPr>
        <p:spPr>
          <a:xfrm>
            <a:off x="1116000" y="2338828"/>
            <a:ext cx="10440000" cy="401264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6" name="正方形/長方形 5">
            <a:extLst>
              <a:ext uri="{FF2B5EF4-FFF2-40B4-BE49-F238E27FC236}">
                <a16:creationId xmlns:a16="http://schemas.microsoft.com/office/drawing/2014/main" id="{DF38E948-BD39-6555-5228-E0AA157C3ACD}"/>
              </a:ext>
            </a:extLst>
          </p:cNvPr>
          <p:cNvSpPr/>
          <p:nvPr/>
        </p:nvSpPr>
        <p:spPr>
          <a:xfrm>
            <a:off x="1116000" y="1080000"/>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災害について</a:t>
            </a:r>
          </a:p>
        </p:txBody>
      </p:sp>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5D5FCE07-AD40-F0FB-EAF7-6FAB514BB14B}"/>
              </a:ext>
            </a:extLst>
          </p:cNvPr>
          <p:cNvPicPr>
            <a:picLocks noChangeAspect="1"/>
          </p:cNvPicPr>
          <p:nvPr/>
        </p:nvPicPr>
        <p:blipFill>
          <a:blip r:embed="rId3"/>
          <a:stretch>
            <a:fillRect/>
          </a:stretch>
        </p:blipFill>
        <p:spPr>
          <a:xfrm>
            <a:off x="3026228" y="2652896"/>
            <a:ext cx="6466116" cy="3562134"/>
          </a:xfrm>
          <a:prstGeom prst="rect">
            <a:avLst/>
          </a:prstGeom>
        </p:spPr>
      </p:pic>
    </p:spTree>
    <p:extLst>
      <p:ext uri="{BB962C8B-B14F-4D97-AF65-F5344CB8AC3E}">
        <p14:creationId xmlns:p14="http://schemas.microsoft.com/office/powerpoint/2010/main" val="1696488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1">
            <a:extLst>
              <a:ext uri="{FF2B5EF4-FFF2-40B4-BE49-F238E27FC236}">
                <a16:creationId xmlns:a16="http://schemas.microsoft.com/office/drawing/2014/main" id="{964CF4C1-930B-3218-DDFD-4EF1C6802CA6}"/>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24" name="四角形: 角を丸くする 23">
            <a:extLst>
              <a:ext uri="{FF2B5EF4-FFF2-40B4-BE49-F238E27FC236}">
                <a16:creationId xmlns:a16="http://schemas.microsoft.com/office/drawing/2014/main" id="{792A3F50-011D-D306-52E4-10206AD0C851}"/>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正方形/長方形 1">
            <a:extLst>
              <a:ext uri="{FF2B5EF4-FFF2-40B4-BE49-F238E27FC236}">
                <a16:creationId xmlns:a16="http://schemas.microsoft.com/office/drawing/2014/main" id="{3497F7A3-22A9-5006-7ABF-A0A09270C7BD}"/>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3" name="正方形/長方形 2">
            <a:extLst>
              <a:ext uri="{FF2B5EF4-FFF2-40B4-BE49-F238E27FC236}">
                <a16:creationId xmlns:a16="http://schemas.microsoft.com/office/drawing/2014/main" id="{0196C518-06AC-9441-5F37-D9B31157CDB6}"/>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配偶者情報 ①</a:t>
            </a:r>
          </a:p>
        </p:txBody>
      </p:sp>
      <p:pic>
        <p:nvPicPr>
          <p:cNvPr id="7" name="Google Shape;246;g152ec4e6b97_0_66">
            <a:extLst>
              <a:ext uri="{FF2B5EF4-FFF2-40B4-BE49-F238E27FC236}">
                <a16:creationId xmlns:a16="http://schemas.microsoft.com/office/drawing/2014/main" id="{B0CEE8F4-5E1B-266C-A8B9-4ADDEDBD78D2}"/>
              </a:ext>
            </a:extLst>
          </p:cNvPr>
          <p:cNvPicPr preferRelativeResize="0"/>
          <p:nvPr/>
        </p:nvPicPr>
        <p:blipFill rotWithShape="1">
          <a:blip r:embed="rId2"/>
          <a:srcRect l="8727" r="8727"/>
          <a:stretch/>
        </p:blipFill>
        <p:spPr>
          <a:xfrm>
            <a:off x="3095949" y="2057399"/>
            <a:ext cx="6733852" cy="4038737"/>
          </a:xfrm>
          <a:prstGeom prst="rect">
            <a:avLst/>
          </a:prstGeom>
          <a:noFill/>
          <a:ln w="12700" cap="flat" cmpd="sng">
            <a:solidFill>
              <a:schemeClr val="tx1"/>
            </a:solidFill>
            <a:prstDash val="solid"/>
            <a:round/>
            <a:headEnd type="none" w="sm" len="sm"/>
            <a:tailEnd type="none" w="sm" len="sm"/>
          </a:ln>
        </p:spPr>
      </p:pic>
      <p:grpSp>
        <p:nvGrpSpPr>
          <p:cNvPr id="4" name="グループ化 3">
            <a:extLst>
              <a:ext uri="{FF2B5EF4-FFF2-40B4-BE49-F238E27FC236}">
                <a16:creationId xmlns:a16="http://schemas.microsoft.com/office/drawing/2014/main" id="{5817C4E2-9FBA-AEC6-928D-B2AEEC462360}"/>
              </a:ext>
            </a:extLst>
          </p:cNvPr>
          <p:cNvGrpSpPr/>
          <p:nvPr/>
        </p:nvGrpSpPr>
        <p:grpSpPr>
          <a:xfrm>
            <a:off x="6975727" y="3960596"/>
            <a:ext cx="4017526" cy="1644993"/>
            <a:chOff x="-280463" y="2834806"/>
            <a:chExt cx="3457152" cy="1644993"/>
          </a:xfrm>
        </p:grpSpPr>
        <p:sp>
          <p:nvSpPr>
            <p:cNvPr id="5" name="二等辺三角形 4">
              <a:extLst>
                <a:ext uri="{FF2B5EF4-FFF2-40B4-BE49-F238E27FC236}">
                  <a16:creationId xmlns:a16="http://schemas.microsoft.com/office/drawing/2014/main" id="{BAEBD48D-9177-9799-C814-017F9B0D4042}"/>
                </a:ext>
              </a:extLst>
            </p:cNvPr>
            <p:cNvSpPr/>
            <p:nvPr/>
          </p:nvSpPr>
          <p:spPr>
            <a:xfrm rot="12905667">
              <a:off x="228890" y="3863691"/>
              <a:ext cx="328836" cy="616108"/>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10E5DC59-ADE7-45E1-D67E-B4640BE2EC90}"/>
                </a:ext>
              </a:extLst>
            </p:cNvPr>
            <p:cNvSpPr/>
            <p:nvPr/>
          </p:nvSpPr>
          <p:spPr>
            <a:xfrm>
              <a:off x="-280463" y="2834806"/>
              <a:ext cx="3457152" cy="1203867"/>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2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配偶者について「いる」を選択されたうち、</a:t>
              </a:r>
            </a:p>
            <a:p>
              <a:pPr>
                <a:buSzPts val="1200"/>
              </a:pPr>
              <a:r>
                <a:rPr lang="ja-JP" altLang="en-US" b="0" i="0" dirty="0">
                  <a:solidFill>
                    <a:schemeClr val="tx1"/>
                  </a:solidFill>
                  <a:effectLst/>
                  <a:latin typeface="HG丸ｺﾞｼｯｸM-PRO" panose="020F0600000000000000" pitchFamily="50" charset="-128"/>
                  <a:ea typeface="HG丸ｺﾞｼｯｸM-PRO" panose="020F0600000000000000" pitchFamily="50" charset="-128"/>
                </a:rPr>
                <a:t>配偶者控除・配偶者特別控除をされたい場合は</a:t>
              </a: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a:t>
              </a: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いいえ</a:t>
              </a: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」を選択ください。</a:t>
              </a:r>
              <a:endPar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p:txBody>
        </p:sp>
      </p:grpSp>
      <p:sp>
        <p:nvSpPr>
          <p:cNvPr id="9" name="Google Shape;140;gf675c7812c_0_5">
            <a:extLst>
              <a:ext uri="{FF2B5EF4-FFF2-40B4-BE49-F238E27FC236}">
                <a16:creationId xmlns:a16="http://schemas.microsoft.com/office/drawing/2014/main" id="{6B063CF1-B7CB-20F8-AA89-7750F550D5DD}"/>
              </a:ext>
            </a:extLst>
          </p:cNvPr>
          <p:cNvSpPr/>
          <p:nvPr/>
        </p:nvSpPr>
        <p:spPr>
          <a:xfrm>
            <a:off x="6166361" y="5532777"/>
            <a:ext cx="1884094" cy="318390"/>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11" name="グループ化 10">
            <a:extLst>
              <a:ext uri="{FF2B5EF4-FFF2-40B4-BE49-F238E27FC236}">
                <a16:creationId xmlns:a16="http://schemas.microsoft.com/office/drawing/2014/main" id="{B4DF1B08-756E-85E1-7128-F6BEB321325D}"/>
              </a:ext>
            </a:extLst>
          </p:cNvPr>
          <p:cNvGrpSpPr/>
          <p:nvPr/>
        </p:nvGrpSpPr>
        <p:grpSpPr>
          <a:xfrm>
            <a:off x="7886162" y="5698119"/>
            <a:ext cx="209293" cy="306095"/>
            <a:chOff x="7166273" y="5363092"/>
            <a:chExt cx="209293" cy="306095"/>
          </a:xfrm>
        </p:grpSpPr>
        <p:sp>
          <p:nvSpPr>
            <p:cNvPr id="13" name="グラフィックス 17" descr="カーソル 単色塗りつぶし">
              <a:extLst>
                <a:ext uri="{FF2B5EF4-FFF2-40B4-BE49-F238E27FC236}">
                  <a16:creationId xmlns:a16="http://schemas.microsoft.com/office/drawing/2014/main" id="{38394552-75C2-FFA6-5E42-30C0CCBC2097}"/>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14" name="グループ化 13">
              <a:extLst>
                <a:ext uri="{FF2B5EF4-FFF2-40B4-BE49-F238E27FC236}">
                  <a16:creationId xmlns:a16="http://schemas.microsoft.com/office/drawing/2014/main" id="{A1DCDE67-40B1-1970-0AD2-4E01545909D2}"/>
                </a:ext>
              </a:extLst>
            </p:cNvPr>
            <p:cNvGrpSpPr/>
            <p:nvPr/>
          </p:nvGrpSpPr>
          <p:grpSpPr>
            <a:xfrm rot="2075396">
              <a:off x="7166273" y="5363092"/>
              <a:ext cx="209293" cy="109319"/>
              <a:chOff x="7082309" y="4367678"/>
              <a:chExt cx="293412" cy="109319"/>
            </a:xfrm>
          </p:grpSpPr>
          <p:cxnSp>
            <p:nvCxnSpPr>
              <p:cNvPr id="15" name="直線コネクタ 14">
                <a:extLst>
                  <a:ext uri="{FF2B5EF4-FFF2-40B4-BE49-F238E27FC236}">
                    <a16:creationId xmlns:a16="http://schemas.microsoft.com/office/drawing/2014/main" id="{0E141964-5EFB-CA61-D5EB-A4BDBE085712}"/>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4D93D54-5A3D-7C5A-16C6-91D834EE8E1D}"/>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A4DEE2E9-E60C-1CF6-8CE0-EF92582FE34B}"/>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12493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9989EC7-338F-8AA8-4040-BAECCEB9D321}"/>
              </a:ext>
            </a:extLst>
          </p:cNvPr>
          <p:cNvSpPr/>
          <p:nvPr/>
        </p:nvSpPr>
        <p:spPr>
          <a:xfrm>
            <a:off x="1" y="0"/>
            <a:ext cx="2485618" cy="6858000"/>
          </a:xfrm>
          <a:prstGeom prst="rect">
            <a:avLst/>
          </a:prstGeom>
          <a:solidFill>
            <a:srgbClr val="171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AE573263-A8AE-ACDA-107B-18F58D9A58C1}"/>
              </a:ext>
            </a:extLst>
          </p:cNvPr>
          <p:cNvSpPr txBox="1"/>
          <p:nvPr/>
        </p:nvSpPr>
        <p:spPr>
          <a:xfrm>
            <a:off x="781171" y="2988907"/>
            <a:ext cx="923277" cy="523220"/>
          </a:xfrm>
          <a:prstGeom prst="rect">
            <a:avLst/>
          </a:prstGeom>
          <a:noFill/>
        </p:spPr>
        <p:txBody>
          <a:bodyPr wrap="square" rtlCol="0">
            <a:spAutoFit/>
          </a:bodyPr>
          <a:lstStyle/>
          <a:p>
            <a:r>
              <a:rPr kumimoji="1" lang="ja-JP" altLang="en-US" sz="2800" b="1" dirty="0">
                <a:ln w="12700">
                  <a:solidFill>
                    <a:schemeClr val="bg1"/>
                  </a:solidFill>
                </a:ln>
                <a:solidFill>
                  <a:schemeClr val="bg1"/>
                </a:solidFill>
                <a:latin typeface="HG丸ｺﾞｼｯｸM-PRO" panose="020F0600000000000000" pitchFamily="50" charset="-128"/>
                <a:ea typeface="HG丸ｺﾞｼｯｸM-PRO" panose="020F0600000000000000" pitchFamily="50" charset="-128"/>
              </a:rPr>
              <a:t>目次</a:t>
            </a:r>
          </a:p>
        </p:txBody>
      </p:sp>
      <p:grpSp>
        <p:nvGrpSpPr>
          <p:cNvPr id="13" name="グループ化 12">
            <a:extLst>
              <a:ext uri="{FF2B5EF4-FFF2-40B4-BE49-F238E27FC236}">
                <a16:creationId xmlns:a16="http://schemas.microsoft.com/office/drawing/2014/main" id="{36701969-8221-039F-3EC4-347DBD1716AE}"/>
              </a:ext>
            </a:extLst>
          </p:cNvPr>
          <p:cNvGrpSpPr/>
          <p:nvPr/>
        </p:nvGrpSpPr>
        <p:grpSpPr>
          <a:xfrm>
            <a:off x="4209100" y="1433776"/>
            <a:ext cx="5896149" cy="1997410"/>
            <a:chOff x="504396" y="2523670"/>
            <a:chExt cx="5896149" cy="1997410"/>
          </a:xfrm>
        </p:grpSpPr>
        <p:sp>
          <p:nvSpPr>
            <p:cNvPr id="14" name="二等辺三角形 13">
              <a:extLst>
                <a:ext uri="{FF2B5EF4-FFF2-40B4-BE49-F238E27FC236}">
                  <a16:creationId xmlns:a16="http://schemas.microsoft.com/office/drawing/2014/main" id="{6FCDD832-A43B-7514-2F9E-816119A8648C}"/>
                </a:ext>
              </a:extLst>
            </p:cNvPr>
            <p:cNvSpPr/>
            <p:nvPr/>
          </p:nvSpPr>
          <p:spPr>
            <a:xfrm rot="16200000">
              <a:off x="758065" y="3244323"/>
              <a:ext cx="377067" cy="1559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5" name="グループ化 14">
              <a:extLst>
                <a:ext uri="{FF2B5EF4-FFF2-40B4-BE49-F238E27FC236}">
                  <a16:creationId xmlns:a16="http://schemas.microsoft.com/office/drawing/2014/main" id="{552EDE85-23BB-4555-DBFF-C54BCFE19F32}"/>
                </a:ext>
              </a:extLst>
            </p:cNvPr>
            <p:cNvGrpSpPr/>
            <p:nvPr/>
          </p:nvGrpSpPr>
          <p:grpSpPr>
            <a:xfrm>
              <a:off x="504396" y="2543309"/>
              <a:ext cx="502100" cy="325457"/>
              <a:chOff x="566678" y="2980178"/>
              <a:chExt cx="502100" cy="325457"/>
            </a:xfrm>
          </p:grpSpPr>
          <p:sp>
            <p:nvSpPr>
              <p:cNvPr id="20" name="正方形/長方形 19">
                <a:extLst>
                  <a:ext uri="{FF2B5EF4-FFF2-40B4-BE49-F238E27FC236}">
                    <a16:creationId xmlns:a16="http://schemas.microsoft.com/office/drawing/2014/main" id="{3EAD19C0-F120-CC5D-5211-76B66B0DADEB}"/>
                  </a:ext>
                </a:extLst>
              </p:cNvPr>
              <p:cNvSpPr/>
              <p:nvPr/>
            </p:nvSpPr>
            <p:spPr>
              <a:xfrm>
                <a:off x="566678" y="2980178"/>
                <a:ext cx="502100" cy="325457"/>
              </a:xfrm>
              <a:prstGeom prst="rect">
                <a:avLst/>
              </a:prstGeom>
              <a:solidFill>
                <a:srgbClr val="171C6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0"/>
                  </a:lnSpc>
                  <a:spcBef>
                    <a:spcPts val="600"/>
                  </a:spcBef>
                  <a:spcAft>
                    <a:spcPts val="600"/>
                  </a:spcAft>
                </a:pPr>
                <a:endParaRPr kumimoji="1" lang="en-US" altLang="ja-JP" sz="300" b="1" spc="300" dirty="0">
                  <a:latin typeface="HG丸ｺﾞｼｯｸM-PRO" panose="020F0600000000000000" pitchFamily="50" charset="-128"/>
                  <a:ea typeface="HG丸ｺﾞｼｯｸM-PRO" panose="020F0600000000000000" pitchFamily="50" charset="-128"/>
                </a:endParaRPr>
              </a:p>
            </p:txBody>
          </p:sp>
          <p:sp>
            <p:nvSpPr>
              <p:cNvPr id="21" name="テキスト ボックス 20">
                <a:extLst>
                  <a:ext uri="{FF2B5EF4-FFF2-40B4-BE49-F238E27FC236}">
                    <a16:creationId xmlns:a16="http://schemas.microsoft.com/office/drawing/2014/main" id="{7BACE9A3-71EC-68FA-DC13-EC967C9030D3}"/>
                  </a:ext>
                </a:extLst>
              </p:cNvPr>
              <p:cNvSpPr txBox="1"/>
              <p:nvPr/>
            </p:nvSpPr>
            <p:spPr>
              <a:xfrm>
                <a:off x="597897" y="3002218"/>
                <a:ext cx="382936" cy="138499"/>
              </a:xfrm>
              <a:prstGeom prst="rect">
                <a:avLst/>
              </a:prstGeom>
              <a:noFill/>
              <a:effectLst/>
            </p:spPr>
            <p:txBody>
              <a:bodyPr wrap="square" rtlCol="0">
                <a:spAutoFit/>
              </a:bodyPr>
              <a:lstStyle/>
              <a:p>
                <a:pPr algn="dist"/>
                <a:r>
                  <a:rPr kumimoji="1" lang="en-US" altLang="ja-JP" sz="300" b="1" dirty="0">
                    <a:solidFill>
                      <a:schemeClr val="bg1"/>
                    </a:solidFill>
                    <a:latin typeface="HG丸ｺﾞｼｯｸM-PRO" panose="020F0600000000000000" pitchFamily="50" charset="-128"/>
                    <a:ea typeface="HG丸ｺﾞｼｯｸM-PRO" panose="020F0600000000000000" pitchFamily="50" charset="-128"/>
                  </a:rPr>
                  <a:t>PART</a:t>
                </a:r>
                <a:endParaRPr kumimoji="1" lang="ja-JP" altLang="en-US" sz="300" b="1" dirty="0">
                  <a:solidFill>
                    <a:schemeClr val="bg1"/>
                  </a:solidFill>
                  <a:latin typeface="HG丸ｺﾞｼｯｸM-PRO" panose="020F0600000000000000" pitchFamily="50" charset="-128"/>
                  <a:ea typeface="HG丸ｺﾞｼｯｸM-PRO" panose="020F0600000000000000" pitchFamily="50" charset="-128"/>
                </a:endParaRPr>
              </a:p>
            </p:txBody>
          </p:sp>
        </p:grpSp>
        <p:sp>
          <p:nvSpPr>
            <p:cNvPr id="16" name="テキスト プレースホルダー 37">
              <a:extLst>
                <a:ext uri="{FF2B5EF4-FFF2-40B4-BE49-F238E27FC236}">
                  <a16:creationId xmlns:a16="http://schemas.microsoft.com/office/drawing/2014/main" id="{B1E2DFF6-73B7-3C27-D8B9-A6925F0A45A8}"/>
                </a:ext>
              </a:extLst>
            </p:cNvPr>
            <p:cNvSpPr txBox="1">
              <a:spLocks/>
            </p:cNvSpPr>
            <p:nvPr/>
          </p:nvSpPr>
          <p:spPr>
            <a:xfrm>
              <a:off x="668032" y="2677587"/>
              <a:ext cx="124631" cy="15388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0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r>
                <a:rPr kumimoji="1" lang="en-US" altLang="ja-JP" b="1" dirty="0">
                  <a:solidFill>
                    <a:schemeClr val="bg1"/>
                  </a:solidFill>
                </a:rPr>
                <a:t>2</a:t>
              </a:r>
              <a:endParaRPr kumimoji="1" lang="ja-JP" altLang="en-US" b="1" dirty="0">
                <a:solidFill>
                  <a:schemeClr val="bg1"/>
                </a:solidFill>
              </a:endParaRPr>
            </a:p>
          </p:txBody>
        </p:sp>
        <p:sp>
          <p:nvSpPr>
            <p:cNvPr id="17" name="二等辺三角形 16">
              <a:extLst>
                <a:ext uri="{FF2B5EF4-FFF2-40B4-BE49-F238E27FC236}">
                  <a16:creationId xmlns:a16="http://schemas.microsoft.com/office/drawing/2014/main" id="{03B01E21-ED97-139A-17F3-C0D77F3266E0}"/>
                </a:ext>
              </a:extLst>
            </p:cNvPr>
            <p:cNvSpPr/>
            <p:nvPr/>
          </p:nvSpPr>
          <p:spPr>
            <a:xfrm rot="16200000">
              <a:off x="760468" y="2634213"/>
              <a:ext cx="377067" cy="1559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プレースホルダー 42">
              <a:extLst>
                <a:ext uri="{FF2B5EF4-FFF2-40B4-BE49-F238E27FC236}">
                  <a16:creationId xmlns:a16="http://schemas.microsoft.com/office/drawing/2014/main" id="{76FBC10E-31A0-980F-0603-967BA63AB7F8}"/>
                </a:ext>
              </a:extLst>
            </p:cNvPr>
            <p:cNvSpPr txBox="1">
              <a:spLocks/>
            </p:cNvSpPr>
            <p:nvPr/>
          </p:nvSpPr>
          <p:spPr>
            <a:xfrm>
              <a:off x="996899" y="2593174"/>
              <a:ext cx="2819400" cy="24622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6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r>
                <a:rPr kumimoji="1" lang="ja-JP" altLang="en-US" b="1" dirty="0">
                  <a:hlinkClick r:id="rId2" action="ppaction://hlinksldjump"/>
                </a:rPr>
                <a:t>回答までの流れ</a:t>
              </a:r>
              <a:endParaRPr kumimoji="1" lang="ja-JP" altLang="en-US" sz="1600" b="1" dirty="0">
                <a:latin typeface="HG丸ｺﾞｼｯｸM-PRO" panose="020F0600000000000000" pitchFamily="50" charset="-128"/>
                <a:ea typeface="HG丸ｺﾞｼｯｸM-PRO" panose="020F0600000000000000" pitchFamily="50" charset="-128"/>
              </a:endParaRPr>
            </a:p>
          </p:txBody>
        </p:sp>
        <p:sp>
          <p:nvSpPr>
            <p:cNvPr id="19" name="テキスト プレースホルダー 44">
              <a:extLst>
                <a:ext uri="{FF2B5EF4-FFF2-40B4-BE49-F238E27FC236}">
                  <a16:creationId xmlns:a16="http://schemas.microsoft.com/office/drawing/2014/main" id="{46574C54-71F8-BA9A-FA4E-B894E52BE8F1}"/>
                </a:ext>
              </a:extLst>
            </p:cNvPr>
            <p:cNvSpPr txBox="1">
              <a:spLocks/>
            </p:cNvSpPr>
            <p:nvPr/>
          </p:nvSpPr>
          <p:spPr>
            <a:xfrm>
              <a:off x="779092" y="2951420"/>
              <a:ext cx="5621453" cy="156966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en-US" altLang="ja-JP" sz="1200" b="1" dirty="0">
                  <a:solidFill>
                    <a:srgbClr val="171C61"/>
                  </a:solidFill>
                  <a:latin typeface="HG丸ｺﾞｼｯｸM-PRO" panose="020F0600000000000000" pitchFamily="50" charset="-128"/>
                  <a:ea typeface="HG丸ｺﾞｼｯｸM-PRO" panose="020F0600000000000000" pitchFamily="50" charset="-128"/>
                </a:rPr>
                <a:t>1</a:t>
              </a:r>
              <a:r>
                <a:rPr kumimoji="1" lang="ja-JP" altLang="en-US" sz="1200" dirty="0">
                  <a:latin typeface="HG丸ｺﾞｼｯｸM-PRO" panose="020F0600000000000000" pitchFamily="50" charset="-128"/>
                  <a:ea typeface="HG丸ｺﾞｼｯｸM-PRO" panose="020F0600000000000000" pitchFamily="50" charset="-128"/>
                </a:rPr>
                <a:t>　</a:t>
              </a:r>
              <a:r>
                <a:rPr kumimoji="1" lang="ja-JP" altLang="en-US" dirty="0"/>
                <a:t>回答までの流れ</a:t>
              </a:r>
              <a:r>
                <a:rPr kumimoji="1" lang="en-US" altLang="ja-JP" sz="1200" dirty="0"/>
                <a:t>	……</a:t>
              </a:r>
              <a:r>
                <a:rPr kumimoji="1" lang="ja-JP" altLang="en-US" dirty="0"/>
                <a:t> </a:t>
              </a:r>
              <a:r>
                <a:rPr kumimoji="1" lang="en-US" altLang="ja-JP" dirty="0"/>
                <a:t>P.  8</a:t>
              </a:r>
              <a:endParaRPr kumimoji="1" lang="en-US" altLang="ja-JP" sz="1200" dirty="0"/>
            </a:p>
            <a:p>
              <a:pPr marL="0">
                <a:spcAft>
                  <a:spcPts val="600"/>
                </a:spcAft>
                <a:tabLst>
                  <a:tab pos="4746625" algn="l"/>
                </a:tabLst>
              </a:pP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 STEP</a:t>
              </a:r>
              <a:r>
                <a:rPr kumimoji="1" lang="en-US" altLang="ja-JP" dirty="0"/>
                <a:t>1 </a:t>
              </a:r>
              <a:r>
                <a:rPr kumimoji="1" lang="en-US" altLang="ja-JP"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必要書類の準備を行う</a:t>
              </a:r>
              <a:r>
                <a:rPr kumimoji="1" lang="en-US" altLang="ja-JP" sz="1200" dirty="0">
                  <a:latin typeface="HG丸ｺﾞｼｯｸM-PRO" panose="020F0600000000000000" pitchFamily="50" charset="-128"/>
                  <a:ea typeface="HG丸ｺﾞｼｯｸM-PRO" panose="020F0600000000000000" pitchFamily="50" charset="-128"/>
                </a:rPr>
                <a:t>	…… P.</a:t>
              </a:r>
              <a:r>
                <a:rPr kumimoji="1" lang="ja-JP" altLang="en-US" dirty="0"/>
                <a:t>  </a:t>
              </a:r>
              <a:r>
                <a:rPr kumimoji="1" lang="en-US" altLang="ja-JP" dirty="0"/>
                <a:t>9</a:t>
              </a:r>
              <a:endParaRPr kumimoji="1" lang="en-US" altLang="ja-JP" b="1" dirty="0">
                <a:solidFill>
                  <a:srgbClr val="F2E425"/>
                </a:solidFill>
              </a:endParaRPr>
            </a:p>
            <a:p>
              <a:pPr marL="0">
                <a:spcAft>
                  <a:spcPts val="600"/>
                </a:spcAft>
                <a:tabLst>
                  <a:tab pos="4746625" algn="l"/>
                </a:tabLst>
              </a:pP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 STEP</a:t>
              </a:r>
              <a:r>
                <a:rPr kumimoji="1" lang="en-US" altLang="ja-JP" dirty="0"/>
                <a:t>2 </a:t>
              </a:r>
              <a:r>
                <a:rPr kumimoji="1" lang="en-US" altLang="ja-JP"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メールから［年末調整回答ページ］を開く</a:t>
              </a:r>
              <a:r>
                <a:rPr kumimoji="1" lang="en-US" altLang="ja-JP" sz="1200" dirty="0">
                  <a:latin typeface="HG丸ｺﾞｼｯｸM-PRO" panose="020F0600000000000000" pitchFamily="50" charset="-128"/>
                  <a:ea typeface="HG丸ｺﾞｼｯｸM-PRO" panose="020F0600000000000000" pitchFamily="50" charset="-128"/>
                </a:rPr>
                <a:t>	…</a:t>
              </a:r>
              <a:r>
                <a:rPr kumimoji="1" lang="en-US" altLang="ja-JP" dirty="0"/>
                <a:t>… P.10</a:t>
              </a:r>
              <a:endParaRPr kumimoji="1" lang="en-US" altLang="ja-JP" sz="1200" dirty="0">
                <a:latin typeface="HG丸ｺﾞｼｯｸM-PRO" panose="020F0600000000000000" pitchFamily="50" charset="-128"/>
                <a:ea typeface="HG丸ｺﾞｼｯｸM-PRO" panose="020F0600000000000000" pitchFamily="50" charset="-128"/>
              </a:endParaRPr>
            </a:p>
            <a:p>
              <a:pPr marL="0">
                <a:spcAft>
                  <a:spcPts val="600"/>
                </a:spcAft>
                <a:tabLst>
                  <a:tab pos="4746625" algn="l"/>
                </a:tabLst>
              </a:pP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 STEP3 : </a:t>
              </a:r>
              <a:r>
                <a:rPr kumimoji="1" lang="ja-JP" altLang="en-US" sz="1200" dirty="0">
                  <a:latin typeface="HG丸ｺﾞｼｯｸM-PRO" panose="020F0600000000000000" pitchFamily="50" charset="-128"/>
                  <a:ea typeface="HG丸ｺﾞｼｯｸM-PRO" panose="020F0600000000000000" pitchFamily="50" charset="-128"/>
                </a:rPr>
                <a:t>ジンジャーにログインする</a:t>
              </a:r>
              <a:r>
                <a:rPr kumimoji="1" lang="en-US" altLang="ja-JP" sz="1200" dirty="0">
                  <a:latin typeface="HG丸ｺﾞｼｯｸM-PRO" panose="020F0600000000000000" pitchFamily="50" charset="-128"/>
                  <a:ea typeface="HG丸ｺﾞｼｯｸM-PRO" panose="020F0600000000000000" pitchFamily="50" charset="-128"/>
                </a:rPr>
                <a:t>	…… P.11</a:t>
              </a:r>
            </a:p>
            <a:p>
              <a:pPr marL="0">
                <a:spcAft>
                  <a:spcPts val="600"/>
                </a:spcAft>
                <a:tabLst>
                  <a:tab pos="4746625" algn="l"/>
                </a:tabLst>
              </a:pP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 STEP</a:t>
              </a:r>
              <a:r>
                <a:rPr kumimoji="1" lang="en-US" altLang="ja-JP" dirty="0"/>
                <a:t>4 </a:t>
              </a:r>
              <a:r>
                <a:rPr kumimoji="1" lang="en-US" altLang="ja-JP" sz="1200" dirty="0">
                  <a:latin typeface="HG丸ｺﾞｼｯｸM-PRO" panose="020F0600000000000000" pitchFamily="50" charset="-128"/>
                  <a:ea typeface="HG丸ｺﾞｼｯｸM-PRO" panose="020F0600000000000000" pitchFamily="50" charset="-128"/>
                </a:rPr>
                <a:t>:</a:t>
              </a:r>
              <a:r>
                <a:rPr kumimoji="1" lang="ja-JP" altLang="en-US" sz="1200" dirty="0">
                  <a:latin typeface="HG丸ｺﾞｼｯｸM-PRO" panose="020F0600000000000000" pitchFamily="50" charset="-128"/>
                  <a:ea typeface="HG丸ｺﾞｼｯｸM-PRO" panose="020F0600000000000000" pitchFamily="50" charset="-128"/>
                </a:rPr>
                <a:t>［開始］ボタンをクリック</a:t>
              </a:r>
              <a:r>
                <a:rPr kumimoji="1" lang="en-US" altLang="ja-JP" sz="1200" dirty="0">
                  <a:latin typeface="HG丸ｺﾞｼｯｸM-PRO" panose="020F0600000000000000" pitchFamily="50" charset="-128"/>
                  <a:ea typeface="HG丸ｺﾞｼｯｸM-PRO" panose="020F0600000000000000" pitchFamily="50" charset="-128"/>
                </a:rPr>
                <a:t>(</a:t>
              </a:r>
              <a:r>
                <a:rPr kumimoji="1" lang="ja-JP" altLang="en-US" sz="1200" dirty="0">
                  <a:latin typeface="HG丸ｺﾞｼｯｸM-PRO" panose="020F0600000000000000" pitchFamily="50" charset="-128"/>
                  <a:ea typeface="HG丸ｺﾞｼｯｸM-PRO" panose="020F0600000000000000" pitchFamily="50" charset="-128"/>
                </a:rPr>
                <a:t>タップ</a:t>
              </a:r>
              <a:r>
                <a:rPr kumimoji="1" lang="en-US" altLang="ja-JP" sz="1200" dirty="0">
                  <a:latin typeface="HG丸ｺﾞｼｯｸM-PRO" panose="020F0600000000000000" pitchFamily="50" charset="-128"/>
                  <a:ea typeface="HG丸ｺﾞｼｯｸM-PRO" panose="020F0600000000000000" pitchFamily="50" charset="-128"/>
                </a:rPr>
                <a:t>)</a:t>
              </a:r>
              <a:r>
                <a:rPr kumimoji="1" lang="ja-JP" altLang="en-US" sz="1200" dirty="0">
                  <a:latin typeface="HG丸ｺﾞｼｯｸM-PRO" panose="020F0600000000000000" pitchFamily="50" charset="-128"/>
                  <a:ea typeface="HG丸ｺﾞｼｯｸM-PRO" panose="020F0600000000000000" pitchFamily="50" charset="-128"/>
                </a:rPr>
                <a:t>する</a:t>
              </a:r>
              <a:r>
                <a:rPr kumimoji="1" lang="ja-JP" altLang="en-US" sz="1200" dirty="0">
                  <a:solidFill>
                    <a:schemeClr val="tx1"/>
                  </a:solidFill>
                </a:rPr>
                <a:t>	</a:t>
              </a:r>
              <a:r>
                <a:rPr kumimoji="1" lang="en-US" altLang="ja-JP" dirty="0">
                  <a:solidFill>
                    <a:schemeClr val="tx1"/>
                  </a:solidFill>
                </a:rPr>
                <a:t>…… P.14</a:t>
              </a:r>
              <a:endParaRPr kumimoji="1" lang="en-US" altLang="ja-JP" sz="1200" dirty="0">
                <a:solidFill>
                  <a:schemeClr val="tx1"/>
                </a:solidFill>
              </a:endParaRPr>
            </a:p>
            <a:p>
              <a:pPr marL="0">
                <a:spcAft>
                  <a:spcPts val="600"/>
                </a:spcAft>
                <a:tabLst>
                  <a:tab pos="4746625" algn="l"/>
                </a:tabLst>
              </a:pPr>
              <a:r>
                <a:rPr kumimoji="1" lang="en-US" altLang="ja-JP" sz="1200" b="1" dirty="0">
                  <a:solidFill>
                    <a:srgbClr val="171C61"/>
                  </a:solidFill>
                  <a:latin typeface="HG丸ｺﾞｼｯｸM-PRO" panose="020F0600000000000000" pitchFamily="50" charset="-128"/>
                  <a:ea typeface="HG丸ｺﾞｼｯｸM-PRO" panose="020F0600000000000000" pitchFamily="50" charset="-128"/>
                </a:rPr>
                <a:t>2</a:t>
              </a:r>
              <a:r>
                <a:rPr kumimoji="1" lang="ja-JP" altLang="en-US" sz="1200" b="1" dirty="0">
                  <a:solidFill>
                    <a:srgbClr val="F2E425"/>
                  </a:solidFill>
                  <a:latin typeface="HG丸ｺﾞｼｯｸM-PRO" panose="020F0600000000000000" pitchFamily="50" charset="-128"/>
                  <a:ea typeface="HG丸ｺﾞｼｯｸM-PRO" panose="020F0600000000000000" pitchFamily="50" charset="-128"/>
                </a:rPr>
                <a:t>　</a:t>
              </a:r>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回答時の注意事項</a:t>
              </a:r>
              <a:r>
                <a:rPr kumimoji="1" lang="en-US" altLang="ja-JP" sz="1200" dirty="0">
                  <a:solidFill>
                    <a:schemeClr val="tx1"/>
                  </a:solidFill>
                  <a:latin typeface="HG丸ｺﾞｼｯｸM-PRO" panose="020F0600000000000000" pitchFamily="50" charset="-128"/>
                  <a:ea typeface="HG丸ｺﾞｼｯｸM-PRO" panose="020F0600000000000000" pitchFamily="50" charset="-128"/>
                </a:rPr>
                <a:t>	…… P.</a:t>
              </a:r>
              <a:r>
                <a:rPr kumimoji="1" lang="en-US" altLang="ja-JP" dirty="0">
                  <a:solidFill>
                    <a:schemeClr val="tx1"/>
                  </a:solidFill>
                </a:rPr>
                <a:t>16	</a:t>
              </a:r>
              <a:endParaRPr kumimoji="1" lang="en-US" altLang="ja-JP" sz="1200" dirty="0">
                <a:solidFill>
                  <a:schemeClr val="tx1"/>
                </a:solidFill>
                <a:latin typeface="HG丸ｺﾞｼｯｸM-PRO" panose="020F0600000000000000" pitchFamily="50" charset="-128"/>
                <a:ea typeface="HG丸ｺﾞｼｯｸM-PRO" panose="020F0600000000000000" pitchFamily="50" charset="-128"/>
              </a:endParaRPr>
            </a:p>
          </p:txBody>
        </p:sp>
      </p:grpSp>
      <p:grpSp>
        <p:nvGrpSpPr>
          <p:cNvPr id="22" name="グループ化 21">
            <a:extLst>
              <a:ext uri="{FF2B5EF4-FFF2-40B4-BE49-F238E27FC236}">
                <a16:creationId xmlns:a16="http://schemas.microsoft.com/office/drawing/2014/main" id="{1CC6C0D9-699A-0BB6-BC1D-72B61ED81C30}"/>
              </a:ext>
            </a:extLst>
          </p:cNvPr>
          <p:cNvGrpSpPr/>
          <p:nvPr/>
        </p:nvGrpSpPr>
        <p:grpSpPr>
          <a:xfrm>
            <a:off x="4209100" y="315219"/>
            <a:ext cx="5896150" cy="939004"/>
            <a:chOff x="504396" y="1415120"/>
            <a:chExt cx="5896150" cy="939004"/>
          </a:xfrm>
        </p:grpSpPr>
        <p:grpSp>
          <p:nvGrpSpPr>
            <p:cNvPr id="23" name="グループ化 22">
              <a:extLst>
                <a:ext uri="{FF2B5EF4-FFF2-40B4-BE49-F238E27FC236}">
                  <a16:creationId xmlns:a16="http://schemas.microsoft.com/office/drawing/2014/main" id="{CABF66CD-3310-3BC4-BF63-95E6007B3E97}"/>
                </a:ext>
              </a:extLst>
            </p:cNvPr>
            <p:cNvGrpSpPr/>
            <p:nvPr/>
          </p:nvGrpSpPr>
          <p:grpSpPr>
            <a:xfrm>
              <a:off x="504396" y="1434759"/>
              <a:ext cx="502100" cy="325457"/>
              <a:chOff x="566678" y="2980178"/>
              <a:chExt cx="502100" cy="325457"/>
            </a:xfrm>
          </p:grpSpPr>
          <p:sp>
            <p:nvSpPr>
              <p:cNvPr id="28" name="正方形/長方形 27">
                <a:extLst>
                  <a:ext uri="{FF2B5EF4-FFF2-40B4-BE49-F238E27FC236}">
                    <a16:creationId xmlns:a16="http://schemas.microsoft.com/office/drawing/2014/main" id="{3385D5F2-4F54-2A15-2C0F-42C752A69A4D}"/>
                  </a:ext>
                </a:extLst>
              </p:cNvPr>
              <p:cNvSpPr/>
              <p:nvPr/>
            </p:nvSpPr>
            <p:spPr>
              <a:xfrm>
                <a:off x="566678" y="2980178"/>
                <a:ext cx="502100" cy="325457"/>
              </a:xfrm>
              <a:prstGeom prst="rect">
                <a:avLst/>
              </a:prstGeom>
              <a:solidFill>
                <a:srgbClr val="171C6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0"/>
                  </a:lnSpc>
                  <a:spcBef>
                    <a:spcPts val="600"/>
                  </a:spcBef>
                  <a:spcAft>
                    <a:spcPts val="600"/>
                  </a:spcAft>
                </a:pPr>
                <a:endParaRPr kumimoji="1" lang="en-US" altLang="ja-JP" sz="300" b="1" spc="300" dirty="0">
                  <a:latin typeface="HG丸ｺﾞｼｯｸM-PRO" panose="020F0600000000000000" pitchFamily="50" charset="-128"/>
                  <a:ea typeface="HG丸ｺﾞｼｯｸM-PRO" panose="020F0600000000000000" pitchFamily="50" charset="-128"/>
                </a:endParaRPr>
              </a:p>
            </p:txBody>
          </p:sp>
          <p:sp>
            <p:nvSpPr>
              <p:cNvPr id="29" name="テキスト ボックス 28">
                <a:extLst>
                  <a:ext uri="{FF2B5EF4-FFF2-40B4-BE49-F238E27FC236}">
                    <a16:creationId xmlns:a16="http://schemas.microsoft.com/office/drawing/2014/main" id="{3D533D5F-43DE-DFC6-130F-DEFF7757C526}"/>
                  </a:ext>
                </a:extLst>
              </p:cNvPr>
              <p:cNvSpPr txBox="1"/>
              <p:nvPr/>
            </p:nvSpPr>
            <p:spPr>
              <a:xfrm>
                <a:off x="597897" y="3002218"/>
                <a:ext cx="382936" cy="138499"/>
              </a:xfrm>
              <a:prstGeom prst="rect">
                <a:avLst/>
              </a:prstGeom>
              <a:noFill/>
              <a:effectLst/>
            </p:spPr>
            <p:txBody>
              <a:bodyPr wrap="square" rtlCol="0">
                <a:spAutoFit/>
              </a:bodyPr>
              <a:lstStyle/>
              <a:p>
                <a:pPr algn="dist"/>
                <a:r>
                  <a:rPr kumimoji="1" lang="en-US" altLang="ja-JP" sz="300" b="1" dirty="0">
                    <a:solidFill>
                      <a:schemeClr val="bg1"/>
                    </a:solidFill>
                    <a:latin typeface="HG丸ｺﾞｼｯｸM-PRO" panose="020F0600000000000000" pitchFamily="50" charset="-128"/>
                    <a:ea typeface="HG丸ｺﾞｼｯｸM-PRO" panose="020F0600000000000000" pitchFamily="50" charset="-128"/>
                  </a:rPr>
                  <a:t>PART</a:t>
                </a:r>
                <a:endParaRPr kumimoji="1" lang="ja-JP" altLang="en-US" sz="300" b="1" dirty="0">
                  <a:solidFill>
                    <a:schemeClr val="bg1"/>
                  </a:solidFill>
                  <a:latin typeface="HG丸ｺﾞｼｯｸM-PRO" panose="020F0600000000000000" pitchFamily="50" charset="-128"/>
                  <a:ea typeface="HG丸ｺﾞｼｯｸM-PRO" panose="020F0600000000000000" pitchFamily="50" charset="-128"/>
                </a:endParaRPr>
              </a:p>
            </p:txBody>
          </p:sp>
        </p:grpSp>
        <p:sp>
          <p:nvSpPr>
            <p:cNvPr id="24" name="テキスト プレースホルダー 37">
              <a:extLst>
                <a:ext uri="{FF2B5EF4-FFF2-40B4-BE49-F238E27FC236}">
                  <a16:creationId xmlns:a16="http://schemas.microsoft.com/office/drawing/2014/main" id="{6DE6765A-BA26-40D5-F778-91B51445B8C1}"/>
                </a:ext>
              </a:extLst>
            </p:cNvPr>
            <p:cNvSpPr txBox="1">
              <a:spLocks/>
            </p:cNvSpPr>
            <p:nvPr/>
          </p:nvSpPr>
          <p:spPr>
            <a:xfrm>
              <a:off x="668032" y="1569037"/>
              <a:ext cx="124631" cy="15388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0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r>
                <a:rPr kumimoji="1" lang="ja-JP" altLang="en-US" b="1" dirty="0">
                  <a:solidFill>
                    <a:schemeClr val="bg1"/>
                  </a:solidFill>
                </a:rPr>
                <a:t>１</a:t>
              </a:r>
            </a:p>
          </p:txBody>
        </p:sp>
        <p:sp>
          <p:nvSpPr>
            <p:cNvPr id="25" name="二等辺三角形 24">
              <a:extLst>
                <a:ext uri="{FF2B5EF4-FFF2-40B4-BE49-F238E27FC236}">
                  <a16:creationId xmlns:a16="http://schemas.microsoft.com/office/drawing/2014/main" id="{AD382F63-D914-4667-CF66-2E9D95A78082}"/>
                </a:ext>
              </a:extLst>
            </p:cNvPr>
            <p:cNvSpPr/>
            <p:nvPr/>
          </p:nvSpPr>
          <p:spPr>
            <a:xfrm rot="16200000">
              <a:off x="760468" y="1525663"/>
              <a:ext cx="377067" cy="1559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プレースホルダー 42">
              <a:extLst>
                <a:ext uri="{FF2B5EF4-FFF2-40B4-BE49-F238E27FC236}">
                  <a16:creationId xmlns:a16="http://schemas.microsoft.com/office/drawing/2014/main" id="{22F265D4-23B7-5526-8953-7E12E80DDA03}"/>
                </a:ext>
              </a:extLst>
            </p:cNvPr>
            <p:cNvSpPr txBox="1">
              <a:spLocks/>
            </p:cNvSpPr>
            <p:nvPr/>
          </p:nvSpPr>
          <p:spPr>
            <a:xfrm>
              <a:off x="996899" y="1483678"/>
              <a:ext cx="2819400" cy="24622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6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r>
                <a:rPr kumimoji="1" lang="ja-JP" altLang="en-US" sz="1600" b="1" dirty="0">
                  <a:latin typeface="HG丸ｺﾞｼｯｸM-PRO" panose="020F0600000000000000" pitchFamily="50" charset="-128"/>
                  <a:ea typeface="HG丸ｺﾞｼｯｸM-PRO" panose="020F0600000000000000" pitchFamily="50" charset="-128"/>
                  <a:hlinkClick r:id="rId3" action="ppaction://hlinksldjump"/>
                </a:rPr>
                <a:t>年末調整とは</a:t>
              </a:r>
              <a:endParaRPr kumimoji="1" lang="ja-JP" altLang="en-US" sz="1600" b="1" dirty="0">
                <a:latin typeface="HG丸ｺﾞｼｯｸM-PRO" panose="020F0600000000000000" pitchFamily="50" charset="-128"/>
                <a:ea typeface="HG丸ｺﾞｼｯｸM-PRO" panose="020F0600000000000000" pitchFamily="50" charset="-128"/>
              </a:endParaRPr>
            </a:p>
          </p:txBody>
        </p:sp>
        <p:sp>
          <p:nvSpPr>
            <p:cNvPr id="27" name="テキスト プレースホルダー 44">
              <a:extLst>
                <a:ext uri="{FF2B5EF4-FFF2-40B4-BE49-F238E27FC236}">
                  <a16:creationId xmlns:a16="http://schemas.microsoft.com/office/drawing/2014/main" id="{03BD352E-50B6-87C9-979E-C9158F6CDEE5}"/>
                </a:ext>
              </a:extLst>
            </p:cNvPr>
            <p:cNvSpPr txBox="1">
              <a:spLocks/>
            </p:cNvSpPr>
            <p:nvPr/>
          </p:nvSpPr>
          <p:spPr>
            <a:xfrm>
              <a:off x="779092" y="1830904"/>
              <a:ext cx="5621454" cy="52322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en-US" altLang="ja-JP" sz="1200" b="1" dirty="0">
                  <a:solidFill>
                    <a:srgbClr val="171C61"/>
                  </a:solidFill>
                </a:rPr>
                <a:t>1</a:t>
              </a:r>
              <a:r>
                <a:rPr kumimoji="1" lang="ja-JP" altLang="en-US" sz="1200" b="1" dirty="0">
                  <a:solidFill>
                    <a:srgbClr val="F2E425"/>
                  </a:solidFill>
                </a:rPr>
                <a:t>　</a:t>
              </a:r>
              <a:r>
                <a:rPr kumimoji="1" lang="ja-JP" altLang="en-US" sz="1200" dirty="0">
                  <a:solidFill>
                    <a:schemeClr val="tx1"/>
                  </a:solidFill>
                </a:rPr>
                <a:t>年末調整とは</a:t>
              </a:r>
              <a:r>
                <a:rPr kumimoji="1" lang="en-US" altLang="ja-JP" sz="1200" dirty="0">
                  <a:solidFill>
                    <a:schemeClr val="tx1"/>
                  </a:solidFill>
                </a:rPr>
                <a:t>	</a:t>
              </a:r>
              <a:r>
                <a:rPr kumimoji="1" lang="en-US" altLang="ja-JP" dirty="0">
                  <a:solidFill>
                    <a:schemeClr val="tx1"/>
                  </a:solidFill>
                </a:rPr>
                <a:t>……</a:t>
              </a:r>
              <a:r>
                <a:rPr kumimoji="1" lang="ja-JP" altLang="en-US" dirty="0">
                  <a:solidFill>
                    <a:schemeClr val="tx1"/>
                  </a:solidFill>
                </a:rPr>
                <a:t> </a:t>
              </a:r>
              <a:r>
                <a:rPr kumimoji="1" lang="en-US" altLang="ja-JP" dirty="0">
                  <a:solidFill>
                    <a:schemeClr val="tx1"/>
                  </a:solidFill>
                </a:rPr>
                <a:t>P.</a:t>
              </a:r>
              <a:r>
                <a:rPr kumimoji="1" lang="ja-JP" altLang="en-US" dirty="0">
                  <a:solidFill>
                    <a:schemeClr val="tx1"/>
                  </a:solidFill>
                </a:rPr>
                <a:t>  </a:t>
              </a:r>
              <a:r>
                <a:rPr kumimoji="1" lang="en-US" altLang="ja-JP" dirty="0">
                  <a:solidFill>
                    <a:schemeClr val="tx1"/>
                  </a:solidFill>
                </a:rPr>
                <a:t>5</a:t>
              </a:r>
              <a:endParaRPr kumimoji="1" lang="en-US" altLang="ja-JP" sz="1200" dirty="0">
                <a:solidFill>
                  <a:schemeClr val="tx1"/>
                </a:solidFill>
              </a:endParaRPr>
            </a:p>
            <a:p>
              <a:pPr marL="0">
                <a:spcAft>
                  <a:spcPts val="600"/>
                </a:spcAft>
                <a:tabLst>
                  <a:tab pos="4746625" algn="l"/>
                </a:tabLst>
              </a:pPr>
              <a:r>
                <a:rPr kumimoji="1" lang="en-US" altLang="ja-JP" sz="1200" b="1" dirty="0">
                  <a:solidFill>
                    <a:srgbClr val="171C61"/>
                  </a:solidFill>
                </a:rPr>
                <a:t>2</a:t>
              </a:r>
              <a:r>
                <a:rPr kumimoji="1" lang="ja-JP" altLang="en-US" sz="1200" b="1" dirty="0">
                  <a:solidFill>
                    <a:srgbClr val="F2E425"/>
                  </a:solidFill>
                </a:rPr>
                <a:t>　</a:t>
              </a:r>
              <a:r>
                <a:rPr kumimoji="1" lang="ja-JP" altLang="en-US" dirty="0">
                  <a:solidFill>
                    <a:schemeClr val="tx1"/>
                  </a:solidFill>
                </a:rPr>
                <a:t>年末調整が不要なケース</a:t>
              </a:r>
              <a:r>
                <a:rPr kumimoji="1" lang="en-US" altLang="ja-JP" sz="1200" dirty="0">
                  <a:solidFill>
                    <a:schemeClr val="tx1"/>
                  </a:solidFill>
                </a:rPr>
                <a:t>	…… P.  </a:t>
              </a:r>
              <a:r>
                <a:rPr kumimoji="1" lang="en-US" altLang="ja-JP" dirty="0">
                  <a:solidFill>
                    <a:schemeClr val="tx1"/>
                  </a:solidFill>
                </a:rPr>
                <a:t>6</a:t>
              </a:r>
            </a:p>
          </p:txBody>
        </p:sp>
      </p:grpSp>
      <p:grpSp>
        <p:nvGrpSpPr>
          <p:cNvPr id="30" name="グループ化 29">
            <a:extLst>
              <a:ext uri="{FF2B5EF4-FFF2-40B4-BE49-F238E27FC236}">
                <a16:creationId xmlns:a16="http://schemas.microsoft.com/office/drawing/2014/main" id="{76007BFD-A4CF-7537-D638-6E7DBB6EBB8E}"/>
              </a:ext>
            </a:extLst>
          </p:cNvPr>
          <p:cNvGrpSpPr/>
          <p:nvPr/>
        </p:nvGrpSpPr>
        <p:grpSpPr>
          <a:xfrm>
            <a:off x="4209100" y="3610739"/>
            <a:ext cx="5896149" cy="1735800"/>
            <a:chOff x="504396" y="2523670"/>
            <a:chExt cx="5896149" cy="1735800"/>
          </a:xfrm>
        </p:grpSpPr>
        <p:sp>
          <p:nvSpPr>
            <p:cNvPr id="31" name="二等辺三角形 30">
              <a:extLst>
                <a:ext uri="{FF2B5EF4-FFF2-40B4-BE49-F238E27FC236}">
                  <a16:creationId xmlns:a16="http://schemas.microsoft.com/office/drawing/2014/main" id="{A3617750-F0C1-6789-B013-60CBA797DD36}"/>
                </a:ext>
              </a:extLst>
            </p:cNvPr>
            <p:cNvSpPr/>
            <p:nvPr/>
          </p:nvSpPr>
          <p:spPr>
            <a:xfrm rot="16200000">
              <a:off x="758065" y="3244323"/>
              <a:ext cx="377067" cy="1559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2" name="グループ化 31">
              <a:extLst>
                <a:ext uri="{FF2B5EF4-FFF2-40B4-BE49-F238E27FC236}">
                  <a16:creationId xmlns:a16="http://schemas.microsoft.com/office/drawing/2014/main" id="{686162A2-C5B7-3BBD-5BB4-AE212CE172CC}"/>
                </a:ext>
              </a:extLst>
            </p:cNvPr>
            <p:cNvGrpSpPr/>
            <p:nvPr/>
          </p:nvGrpSpPr>
          <p:grpSpPr>
            <a:xfrm>
              <a:off x="504396" y="2543309"/>
              <a:ext cx="502100" cy="325457"/>
              <a:chOff x="566678" y="2980178"/>
              <a:chExt cx="502100" cy="325457"/>
            </a:xfrm>
          </p:grpSpPr>
          <p:sp>
            <p:nvSpPr>
              <p:cNvPr id="37" name="正方形/長方形 36">
                <a:extLst>
                  <a:ext uri="{FF2B5EF4-FFF2-40B4-BE49-F238E27FC236}">
                    <a16:creationId xmlns:a16="http://schemas.microsoft.com/office/drawing/2014/main" id="{FE9C95BC-F999-A98B-8122-C1142A669307}"/>
                  </a:ext>
                </a:extLst>
              </p:cNvPr>
              <p:cNvSpPr/>
              <p:nvPr/>
            </p:nvSpPr>
            <p:spPr>
              <a:xfrm>
                <a:off x="566678" y="2980178"/>
                <a:ext cx="502100" cy="325457"/>
              </a:xfrm>
              <a:prstGeom prst="rect">
                <a:avLst/>
              </a:prstGeom>
              <a:solidFill>
                <a:srgbClr val="171C6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0"/>
                  </a:lnSpc>
                  <a:spcBef>
                    <a:spcPts val="600"/>
                  </a:spcBef>
                  <a:spcAft>
                    <a:spcPts val="600"/>
                  </a:spcAft>
                </a:pPr>
                <a:endParaRPr kumimoji="1" lang="en-US" altLang="ja-JP" sz="300" b="1" spc="300" dirty="0">
                  <a:latin typeface="HG丸ｺﾞｼｯｸM-PRO" panose="020F0600000000000000" pitchFamily="50" charset="-128"/>
                  <a:ea typeface="HG丸ｺﾞｼｯｸM-PRO" panose="020F0600000000000000" pitchFamily="50" charset="-128"/>
                </a:endParaRPr>
              </a:p>
            </p:txBody>
          </p:sp>
          <p:sp>
            <p:nvSpPr>
              <p:cNvPr id="38" name="テキスト ボックス 37">
                <a:extLst>
                  <a:ext uri="{FF2B5EF4-FFF2-40B4-BE49-F238E27FC236}">
                    <a16:creationId xmlns:a16="http://schemas.microsoft.com/office/drawing/2014/main" id="{9950DA8A-03C2-AE31-8A58-BE2D4D0D90CE}"/>
                  </a:ext>
                </a:extLst>
              </p:cNvPr>
              <p:cNvSpPr txBox="1"/>
              <p:nvPr/>
            </p:nvSpPr>
            <p:spPr>
              <a:xfrm>
                <a:off x="597897" y="3002218"/>
                <a:ext cx="382936" cy="138499"/>
              </a:xfrm>
              <a:prstGeom prst="rect">
                <a:avLst/>
              </a:prstGeom>
              <a:noFill/>
              <a:effectLst/>
            </p:spPr>
            <p:txBody>
              <a:bodyPr wrap="square" rtlCol="0">
                <a:spAutoFit/>
              </a:bodyPr>
              <a:lstStyle/>
              <a:p>
                <a:pPr algn="dist"/>
                <a:r>
                  <a:rPr kumimoji="1" lang="en-US" altLang="ja-JP" sz="300" b="1" dirty="0">
                    <a:solidFill>
                      <a:schemeClr val="bg1"/>
                    </a:solidFill>
                    <a:latin typeface="HG丸ｺﾞｼｯｸM-PRO" panose="020F0600000000000000" pitchFamily="50" charset="-128"/>
                    <a:ea typeface="HG丸ｺﾞｼｯｸM-PRO" panose="020F0600000000000000" pitchFamily="50" charset="-128"/>
                  </a:rPr>
                  <a:t>PART</a:t>
                </a:r>
                <a:endParaRPr kumimoji="1" lang="ja-JP" altLang="en-US" sz="300" b="1" dirty="0">
                  <a:solidFill>
                    <a:schemeClr val="bg1"/>
                  </a:solidFill>
                  <a:latin typeface="HG丸ｺﾞｼｯｸM-PRO" panose="020F0600000000000000" pitchFamily="50" charset="-128"/>
                  <a:ea typeface="HG丸ｺﾞｼｯｸM-PRO" panose="020F0600000000000000" pitchFamily="50" charset="-128"/>
                </a:endParaRPr>
              </a:p>
            </p:txBody>
          </p:sp>
        </p:grpSp>
        <p:sp>
          <p:nvSpPr>
            <p:cNvPr id="33" name="テキスト プレースホルダー 37">
              <a:extLst>
                <a:ext uri="{FF2B5EF4-FFF2-40B4-BE49-F238E27FC236}">
                  <a16:creationId xmlns:a16="http://schemas.microsoft.com/office/drawing/2014/main" id="{0DDB24D1-D806-C87C-6910-D0EA564D7E50}"/>
                </a:ext>
              </a:extLst>
            </p:cNvPr>
            <p:cNvSpPr txBox="1">
              <a:spLocks/>
            </p:cNvSpPr>
            <p:nvPr/>
          </p:nvSpPr>
          <p:spPr>
            <a:xfrm>
              <a:off x="668032" y="2677587"/>
              <a:ext cx="124631" cy="15388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0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r>
                <a:rPr kumimoji="1" lang="en-US" altLang="ja-JP" b="1" dirty="0">
                  <a:solidFill>
                    <a:schemeClr val="bg1"/>
                  </a:solidFill>
                </a:rPr>
                <a:t>3</a:t>
              </a:r>
              <a:endParaRPr kumimoji="1" lang="ja-JP" altLang="en-US" b="1" dirty="0">
                <a:solidFill>
                  <a:schemeClr val="bg1"/>
                </a:solidFill>
              </a:endParaRPr>
            </a:p>
          </p:txBody>
        </p:sp>
        <p:sp>
          <p:nvSpPr>
            <p:cNvPr id="34" name="二等辺三角形 33">
              <a:extLst>
                <a:ext uri="{FF2B5EF4-FFF2-40B4-BE49-F238E27FC236}">
                  <a16:creationId xmlns:a16="http://schemas.microsoft.com/office/drawing/2014/main" id="{867E648C-8158-221C-19DF-8C1AFCF82DB6}"/>
                </a:ext>
              </a:extLst>
            </p:cNvPr>
            <p:cNvSpPr/>
            <p:nvPr/>
          </p:nvSpPr>
          <p:spPr>
            <a:xfrm rot="16200000">
              <a:off x="760468" y="2634213"/>
              <a:ext cx="377067" cy="1559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テキスト プレースホルダー 42">
              <a:extLst>
                <a:ext uri="{FF2B5EF4-FFF2-40B4-BE49-F238E27FC236}">
                  <a16:creationId xmlns:a16="http://schemas.microsoft.com/office/drawing/2014/main" id="{88963955-53AF-0E90-7CC1-1B1B30FFCD30}"/>
                </a:ext>
              </a:extLst>
            </p:cNvPr>
            <p:cNvSpPr txBox="1">
              <a:spLocks/>
            </p:cNvSpPr>
            <p:nvPr/>
          </p:nvSpPr>
          <p:spPr>
            <a:xfrm>
              <a:off x="996899" y="2593174"/>
              <a:ext cx="2819400" cy="24622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6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r>
                <a:rPr kumimoji="1" lang="ja-JP" altLang="en-US" b="1" dirty="0">
                  <a:hlinkClick r:id="rId4" action="ppaction://hlinksldjump"/>
                </a:rPr>
                <a:t>回答を行う</a:t>
              </a:r>
              <a:endParaRPr kumimoji="1" lang="ja-JP" altLang="en-US" sz="1600" b="1" dirty="0">
                <a:latin typeface="HG丸ｺﾞｼｯｸM-PRO" panose="020F0600000000000000" pitchFamily="50" charset="-128"/>
                <a:ea typeface="HG丸ｺﾞｼｯｸM-PRO" panose="020F0600000000000000" pitchFamily="50" charset="-128"/>
              </a:endParaRPr>
            </a:p>
          </p:txBody>
        </p:sp>
        <p:sp>
          <p:nvSpPr>
            <p:cNvPr id="36" name="テキスト プレースホルダー 44">
              <a:extLst>
                <a:ext uri="{FF2B5EF4-FFF2-40B4-BE49-F238E27FC236}">
                  <a16:creationId xmlns:a16="http://schemas.microsoft.com/office/drawing/2014/main" id="{B1782B22-6CF5-ABDB-2D10-A83639659CFB}"/>
                </a:ext>
              </a:extLst>
            </p:cNvPr>
            <p:cNvSpPr txBox="1">
              <a:spLocks/>
            </p:cNvSpPr>
            <p:nvPr/>
          </p:nvSpPr>
          <p:spPr>
            <a:xfrm>
              <a:off x="779092" y="2951420"/>
              <a:ext cx="5621453" cy="130805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en-US" altLang="ja-JP" sz="1200" b="1" dirty="0">
                  <a:solidFill>
                    <a:srgbClr val="171C61"/>
                  </a:solidFill>
                  <a:latin typeface="HG丸ｺﾞｼｯｸM-PRO" panose="020F0600000000000000" pitchFamily="50" charset="-128"/>
                  <a:ea typeface="HG丸ｺﾞｼｯｸM-PRO" panose="020F0600000000000000" pitchFamily="50" charset="-128"/>
                </a:rPr>
                <a:t>1</a:t>
              </a:r>
              <a:r>
                <a:rPr kumimoji="1" lang="ja-JP" altLang="en-US" sz="1200" dirty="0">
                  <a:latin typeface="HG丸ｺﾞｼｯｸM-PRO" panose="020F0600000000000000" pitchFamily="50" charset="-128"/>
                  <a:ea typeface="HG丸ｺﾞｼｯｸM-PRO" panose="020F0600000000000000" pitchFamily="50" charset="-128"/>
                </a:rPr>
                <a:t>　</a:t>
              </a:r>
              <a:r>
                <a:rPr kumimoji="1" lang="ja-JP" altLang="en-US" dirty="0"/>
                <a:t>回答時の流れ</a:t>
              </a:r>
              <a:r>
                <a:rPr kumimoji="1" lang="en-US" altLang="ja-JP" sz="1200" dirty="0"/>
                <a:t>	……</a:t>
              </a:r>
              <a:r>
                <a:rPr kumimoji="1" lang="ja-JP" altLang="en-US" dirty="0"/>
                <a:t> </a:t>
              </a:r>
              <a:r>
                <a:rPr kumimoji="1" lang="en-US" altLang="ja-JP" dirty="0"/>
                <a:t>P.19</a:t>
              </a:r>
            </a:p>
            <a:p>
              <a:pPr marL="0">
                <a:spcAft>
                  <a:spcPts val="600"/>
                </a:spcAft>
                <a:tabLst>
                  <a:tab pos="4746625" algn="l"/>
                </a:tabLst>
              </a:pPr>
              <a:r>
                <a:rPr kumimoji="1" lang="en-US" altLang="ja-JP" sz="1200" b="1" dirty="0">
                  <a:solidFill>
                    <a:srgbClr val="171C61"/>
                  </a:solidFill>
                  <a:latin typeface="HG丸ｺﾞｼｯｸM-PRO" panose="020F0600000000000000" pitchFamily="50" charset="-128"/>
                  <a:ea typeface="HG丸ｺﾞｼｯｸM-PRO" panose="020F0600000000000000" pitchFamily="50" charset="-128"/>
                </a:rPr>
                <a:t>2</a:t>
              </a:r>
              <a:r>
                <a:rPr kumimoji="1" lang="ja-JP" altLang="en-US" sz="1200" b="1" dirty="0">
                  <a:solidFill>
                    <a:srgbClr val="F2E425"/>
                  </a:solidFill>
                  <a:latin typeface="HG丸ｺﾞｼｯｸM-PRO" panose="020F0600000000000000" pitchFamily="50" charset="-128"/>
                  <a:ea typeface="HG丸ｺﾞｼｯｸM-PRO" panose="020F0600000000000000" pitchFamily="50" charset="-128"/>
                </a:rPr>
                <a:t>　</a:t>
              </a:r>
              <a:r>
                <a:rPr kumimoji="1" lang="ja-JP" altLang="en-US" dirty="0">
                  <a:solidFill>
                    <a:schemeClr val="tx1"/>
                  </a:solidFill>
                </a:rPr>
                <a:t>この項目の見方</a:t>
              </a:r>
              <a:r>
                <a:rPr kumimoji="1" lang="en-US" altLang="ja-JP" sz="1100" dirty="0"/>
                <a:t>	……</a:t>
              </a:r>
              <a:r>
                <a:rPr kumimoji="1" lang="ja-JP" altLang="en-US" dirty="0"/>
                <a:t> </a:t>
              </a:r>
              <a:r>
                <a:rPr kumimoji="1" lang="en-US" altLang="ja-JP" dirty="0"/>
                <a:t>P. 20</a:t>
              </a:r>
              <a:endParaRPr kumimoji="1" lang="en-US" altLang="ja-JP" sz="1200" dirty="0"/>
            </a:p>
            <a:p>
              <a:pPr marL="0">
                <a:spcAft>
                  <a:spcPts val="600"/>
                </a:spcAft>
                <a:tabLst>
                  <a:tab pos="4746625" algn="l"/>
                </a:tabLst>
              </a:pP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 STEP1</a:t>
              </a:r>
              <a:r>
                <a:rPr kumimoji="1" lang="ja-JP" altLang="en-US" dirty="0"/>
                <a:t> </a:t>
              </a:r>
              <a:r>
                <a:rPr kumimoji="1" lang="en-US" altLang="ja-JP"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必要</a:t>
              </a:r>
              <a:r>
                <a:rPr kumimoji="1" lang="ja-JP" altLang="en-US" dirty="0"/>
                <a:t>項目を入力する</a:t>
              </a:r>
              <a:r>
                <a:rPr kumimoji="1" lang="en-US" altLang="ja-JP" sz="1200" dirty="0">
                  <a:latin typeface="HG丸ｺﾞｼｯｸM-PRO" panose="020F0600000000000000" pitchFamily="50" charset="-128"/>
                  <a:ea typeface="HG丸ｺﾞｼｯｸM-PRO" panose="020F0600000000000000" pitchFamily="50" charset="-128"/>
                </a:rPr>
                <a:t>	…… P.</a:t>
              </a:r>
              <a:r>
                <a:rPr kumimoji="1" lang="ja-JP" altLang="en-US" dirty="0"/>
                <a:t> </a:t>
              </a:r>
              <a:r>
                <a:rPr kumimoji="1" lang="en-US" altLang="ja-JP" dirty="0"/>
                <a:t>21</a:t>
              </a:r>
              <a:endParaRPr kumimoji="1" lang="en-US" altLang="ja-JP" b="1" dirty="0">
                <a:solidFill>
                  <a:srgbClr val="F2E425"/>
                </a:solidFill>
              </a:endParaRPr>
            </a:p>
            <a:p>
              <a:pPr marL="0">
                <a:spcAft>
                  <a:spcPts val="600"/>
                </a:spcAft>
                <a:tabLst>
                  <a:tab pos="4746625" algn="l"/>
                </a:tabLst>
              </a:pP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 STEP</a:t>
              </a:r>
              <a:r>
                <a:rPr kumimoji="1" lang="en-US" altLang="ja-JP" dirty="0"/>
                <a:t>2 </a:t>
              </a:r>
              <a:r>
                <a:rPr kumimoji="1" lang="en-US" altLang="ja-JP"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書類確認を行う</a:t>
              </a:r>
              <a:r>
                <a:rPr kumimoji="1" lang="en-US" altLang="ja-JP" sz="1200" dirty="0">
                  <a:latin typeface="HG丸ｺﾞｼｯｸM-PRO" panose="020F0600000000000000" pitchFamily="50" charset="-128"/>
                  <a:ea typeface="HG丸ｺﾞｼｯｸM-PRO" panose="020F0600000000000000" pitchFamily="50" charset="-128"/>
                </a:rPr>
                <a:t>	…</a:t>
              </a:r>
              <a:r>
                <a:rPr kumimoji="1" lang="en-US" altLang="ja-JP" dirty="0"/>
                <a:t>… P.</a:t>
              </a:r>
              <a:r>
                <a:rPr kumimoji="1" lang="ja-JP" altLang="en-US" dirty="0"/>
                <a:t> </a:t>
              </a:r>
              <a:r>
                <a:rPr kumimoji="1" lang="en-US" altLang="ja-JP" dirty="0"/>
                <a:t>49</a:t>
              </a:r>
              <a:endParaRPr kumimoji="1" lang="en-US" altLang="ja-JP" sz="1200" dirty="0">
                <a:latin typeface="HG丸ｺﾞｼｯｸM-PRO" panose="020F0600000000000000" pitchFamily="50" charset="-128"/>
                <a:ea typeface="HG丸ｺﾞｼｯｸM-PRO" panose="020F0600000000000000" pitchFamily="50" charset="-128"/>
              </a:endParaRPr>
            </a:p>
            <a:p>
              <a:pPr marL="0">
                <a:spcAft>
                  <a:spcPts val="600"/>
                </a:spcAft>
                <a:tabLst>
                  <a:tab pos="4746625" algn="l"/>
                </a:tabLst>
              </a:pP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 STEP3 : </a:t>
              </a:r>
              <a:r>
                <a:rPr kumimoji="1" lang="ja-JP" altLang="en-US" dirty="0"/>
                <a:t>回答内容を確定する</a:t>
              </a:r>
              <a:r>
                <a:rPr kumimoji="1" lang="en-US" altLang="ja-JP" sz="1200" dirty="0">
                  <a:latin typeface="HG丸ｺﾞｼｯｸM-PRO" panose="020F0600000000000000" pitchFamily="50" charset="-128"/>
                  <a:ea typeface="HG丸ｺﾞｼｯｸM-PRO" panose="020F0600000000000000" pitchFamily="50" charset="-128"/>
                </a:rPr>
                <a:t>	…… P. </a:t>
              </a:r>
              <a:r>
                <a:rPr kumimoji="1" lang="en-US" altLang="ja-JP" dirty="0"/>
                <a:t>51</a:t>
              </a:r>
              <a:endParaRPr kumimoji="1" lang="en-US" altLang="ja-JP" sz="1200" dirty="0">
                <a:solidFill>
                  <a:schemeClr val="tx1"/>
                </a:solidFill>
                <a:latin typeface="HG丸ｺﾞｼｯｸM-PRO" panose="020F0600000000000000" pitchFamily="50" charset="-128"/>
                <a:ea typeface="HG丸ｺﾞｼｯｸM-PRO" panose="020F0600000000000000" pitchFamily="50" charset="-128"/>
              </a:endParaRPr>
            </a:p>
          </p:txBody>
        </p:sp>
      </p:grpSp>
      <p:grpSp>
        <p:nvGrpSpPr>
          <p:cNvPr id="39" name="グループ化 38">
            <a:extLst>
              <a:ext uri="{FF2B5EF4-FFF2-40B4-BE49-F238E27FC236}">
                <a16:creationId xmlns:a16="http://schemas.microsoft.com/office/drawing/2014/main" id="{67AA660A-591F-14FA-17A4-0414B137439E}"/>
              </a:ext>
            </a:extLst>
          </p:cNvPr>
          <p:cNvGrpSpPr/>
          <p:nvPr/>
        </p:nvGrpSpPr>
        <p:grpSpPr>
          <a:xfrm>
            <a:off x="4209100" y="5526092"/>
            <a:ext cx="3311903" cy="377067"/>
            <a:chOff x="504396" y="1415120"/>
            <a:chExt cx="3311903" cy="377067"/>
          </a:xfrm>
        </p:grpSpPr>
        <p:grpSp>
          <p:nvGrpSpPr>
            <p:cNvPr id="40" name="グループ化 39">
              <a:extLst>
                <a:ext uri="{FF2B5EF4-FFF2-40B4-BE49-F238E27FC236}">
                  <a16:creationId xmlns:a16="http://schemas.microsoft.com/office/drawing/2014/main" id="{EEE2CA9A-9554-3816-4AB2-A5F39789C80F}"/>
                </a:ext>
              </a:extLst>
            </p:cNvPr>
            <p:cNvGrpSpPr/>
            <p:nvPr/>
          </p:nvGrpSpPr>
          <p:grpSpPr>
            <a:xfrm>
              <a:off x="504396" y="1434759"/>
              <a:ext cx="502100" cy="325457"/>
              <a:chOff x="566678" y="2980178"/>
              <a:chExt cx="502100" cy="325457"/>
            </a:xfrm>
          </p:grpSpPr>
          <p:sp>
            <p:nvSpPr>
              <p:cNvPr id="45" name="正方形/長方形 44">
                <a:extLst>
                  <a:ext uri="{FF2B5EF4-FFF2-40B4-BE49-F238E27FC236}">
                    <a16:creationId xmlns:a16="http://schemas.microsoft.com/office/drawing/2014/main" id="{2906E720-6AC4-3003-C6C6-0A0069B18375}"/>
                  </a:ext>
                </a:extLst>
              </p:cNvPr>
              <p:cNvSpPr/>
              <p:nvPr/>
            </p:nvSpPr>
            <p:spPr>
              <a:xfrm>
                <a:off x="566678" y="2980178"/>
                <a:ext cx="502100" cy="325457"/>
              </a:xfrm>
              <a:prstGeom prst="rect">
                <a:avLst/>
              </a:prstGeom>
              <a:solidFill>
                <a:srgbClr val="171C6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0"/>
                  </a:lnSpc>
                  <a:spcBef>
                    <a:spcPts val="600"/>
                  </a:spcBef>
                  <a:spcAft>
                    <a:spcPts val="600"/>
                  </a:spcAft>
                </a:pPr>
                <a:endParaRPr kumimoji="1" lang="en-US" altLang="ja-JP" sz="300" b="1" spc="300" dirty="0">
                  <a:latin typeface="HG丸ｺﾞｼｯｸM-PRO" panose="020F0600000000000000" pitchFamily="50" charset="-128"/>
                  <a:ea typeface="HG丸ｺﾞｼｯｸM-PRO" panose="020F0600000000000000" pitchFamily="50" charset="-128"/>
                </a:endParaRPr>
              </a:p>
            </p:txBody>
          </p:sp>
          <p:sp>
            <p:nvSpPr>
              <p:cNvPr id="46" name="テキスト ボックス 45">
                <a:extLst>
                  <a:ext uri="{FF2B5EF4-FFF2-40B4-BE49-F238E27FC236}">
                    <a16:creationId xmlns:a16="http://schemas.microsoft.com/office/drawing/2014/main" id="{F08332DE-0579-F595-D2B3-97432E6A9E8F}"/>
                  </a:ext>
                </a:extLst>
              </p:cNvPr>
              <p:cNvSpPr txBox="1"/>
              <p:nvPr/>
            </p:nvSpPr>
            <p:spPr>
              <a:xfrm>
                <a:off x="597897" y="3002218"/>
                <a:ext cx="382936" cy="138499"/>
              </a:xfrm>
              <a:prstGeom prst="rect">
                <a:avLst/>
              </a:prstGeom>
              <a:noFill/>
              <a:effectLst/>
            </p:spPr>
            <p:txBody>
              <a:bodyPr wrap="square" rtlCol="0">
                <a:spAutoFit/>
              </a:bodyPr>
              <a:lstStyle/>
              <a:p>
                <a:pPr algn="dist"/>
                <a:r>
                  <a:rPr kumimoji="1" lang="en-US" altLang="ja-JP" sz="300" b="1" dirty="0">
                    <a:solidFill>
                      <a:schemeClr val="bg1"/>
                    </a:solidFill>
                    <a:latin typeface="HG丸ｺﾞｼｯｸM-PRO" panose="020F0600000000000000" pitchFamily="50" charset="-128"/>
                    <a:ea typeface="HG丸ｺﾞｼｯｸM-PRO" panose="020F0600000000000000" pitchFamily="50" charset="-128"/>
                  </a:rPr>
                  <a:t>PART</a:t>
                </a:r>
                <a:endParaRPr kumimoji="1" lang="ja-JP" altLang="en-US" sz="300" b="1" dirty="0">
                  <a:solidFill>
                    <a:schemeClr val="bg1"/>
                  </a:solidFill>
                  <a:latin typeface="HG丸ｺﾞｼｯｸM-PRO" panose="020F0600000000000000" pitchFamily="50" charset="-128"/>
                  <a:ea typeface="HG丸ｺﾞｼｯｸM-PRO" panose="020F0600000000000000" pitchFamily="50" charset="-128"/>
                </a:endParaRPr>
              </a:p>
            </p:txBody>
          </p:sp>
        </p:grpSp>
        <p:sp>
          <p:nvSpPr>
            <p:cNvPr id="41" name="テキスト プレースホルダー 37">
              <a:extLst>
                <a:ext uri="{FF2B5EF4-FFF2-40B4-BE49-F238E27FC236}">
                  <a16:creationId xmlns:a16="http://schemas.microsoft.com/office/drawing/2014/main" id="{427F6C8D-2187-E5E0-512E-7C1666E4A582}"/>
                </a:ext>
              </a:extLst>
            </p:cNvPr>
            <p:cNvSpPr txBox="1">
              <a:spLocks/>
            </p:cNvSpPr>
            <p:nvPr/>
          </p:nvSpPr>
          <p:spPr>
            <a:xfrm>
              <a:off x="668032" y="1569037"/>
              <a:ext cx="124631" cy="15388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0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r>
                <a:rPr kumimoji="1" lang="en-US" altLang="ja-JP" b="1" dirty="0">
                  <a:solidFill>
                    <a:schemeClr val="bg1"/>
                  </a:solidFill>
                </a:rPr>
                <a:t>4</a:t>
              </a:r>
              <a:endParaRPr kumimoji="1" lang="ja-JP" altLang="en-US" b="1" dirty="0">
                <a:solidFill>
                  <a:schemeClr val="bg1"/>
                </a:solidFill>
              </a:endParaRPr>
            </a:p>
          </p:txBody>
        </p:sp>
        <p:sp>
          <p:nvSpPr>
            <p:cNvPr id="42" name="二等辺三角形 41">
              <a:extLst>
                <a:ext uri="{FF2B5EF4-FFF2-40B4-BE49-F238E27FC236}">
                  <a16:creationId xmlns:a16="http://schemas.microsoft.com/office/drawing/2014/main" id="{5B7D597B-8750-5C38-B077-9A3CD628AA43}"/>
                </a:ext>
              </a:extLst>
            </p:cNvPr>
            <p:cNvSpPr/>
            <p:nvPr/>
          </p:nvSpPr>
          <p:spPr>
            <a:xfrm rot="16200000">
              <a:off x="760468" y="1525663"/>
              <a:ext cx="377067" cy="1559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テキスト プレースホルダー 42">
              <a:extLst>
                <a:ext uri="{FF2B5EF4-FFF2-40B4-BE49-F238E27FC236}">
                  <a16:creationId xmlns:a16="http://schemas.microsoft.com/office/drawing/2014/main" id="{8698F428-189F-A7D5-6571-9139FDB780C6}"/>
                </a:ext>
              </a:extLst>
            </p:cNvPr>
            <p:cNvSpPr txBox="1">
              <a:spLocks/>
            </p:cNvSpPr>
            <p:nvPr/>
          </p:nvSpPr>
          <p:spPr>
            <a:xfrm>
              <a:off x="996899" y="1483678"/>
              <a:ext cx="2819400" cy="24622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6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r>
                <a:rPr kumimoji="1" lang="ja-JP" altLang="en-US" sz="1600" b="1" dirty="0">
                  <a:latin typeface="HG丸ｺﾞｼｯｸM-PRO" panose="020F0600000000000000" pitchFamily="50" charset="-128"/>
                  <a:ea typeface="HG丸ｺﾞｼｯｸM-PRO" panose="020F0600000000000000" pitchFamily="50" charset="-128"/>
                  <a:hlinkClick r:id="rId5" action="ppaction://hlinksldjump"/>
                </a:rPr>
                <a:t>原本の提出</a:t>
              </a:r>
              <a:endParaRPr kumimoji="1" lang="ja-JP" altLang="en-US" sz="1600" b="1" dirty="0">
                <a:latin typeface="HG丸ｺﾞｼｯｸM-PRO" panose="020F0600000000000000" pitchFamily="50" charset="-128"/>
                <a:ea typeface="HG丸ｺﾞｼｯｸM-PRO" panose="020F0600000000000000" pitchFamily="50" charset="-128"/>
              </a:endParaRPr>
            </a:p>
          </p:txBody>
        </p:sp>
      </p:grpSp>
      <p:grpSp>
        <p:nvGrpSpPr>
          <p:cNvPr id="47" name="グループ化 46">
            <a:extLst>
              <a:ext uri="{FF2B5EF4-FFF2-40B4-BE49-F238E27FC236}">
                <a16:creationId xmlns:a16="http://schemas.microsoft.com/office/drawing/2014/main" id="{7511AFF7-C338-96DF-DF73-C4BE84FE6414}"/>
              </a:ext>
            </a:extLst>
          </p:cNvPr>
          <p:cNvGrpSpPr/>
          <p:nvPr/>
        </p:nvGrpSpPr>
        <p:grpSpPr>
          <a:xfrm>
            <a:off x="4209100" y="6082713"/>
            <a:ext cx="3311903" cy="377067"/>
            <a:chOff x="504396" y="1415120"/>
            <a:chExt cx="3311903" cy="377067"/>
          </a:xfrm>
        </p:grpSpPr>
        <p:grpSp>
          <p:nvGrpSpPr>
            <p:cNvPr id="48" name="グループ化 47">
              <a:extLst>
                <a:ext uri="{FF2B5EF4-FFF2-40B4-BE49-F238E27FC236}">
                  <a16:creationId xmlns:a16="http://schemas.microsoft.com/office/drawing/2014/main" id="{FB836778-0B72-C64A-44E2-D0A504287DCD}"/>
                </a:ext>
              </a:extLst>
            </p:cNvPr>
            <p:cNvGrpSpPr/>
            <p:nvPr/>
          </p:nvGrpSpPr>
          <p:grpSpPr>
            <a:xfrm>
              <a:off x="504396" y="1434759"/>
              <a:ext cx="502100" cy="325457"/>
              <a:chOff x="566678" y="2980178"/>
              <a:chExt cx="502100" cy="325457"/>
            </a:xfrm>
          </p:grpSpPr>
          <p:sp>
            <p:nvSpPr>
              <p:cNvPr id="53" name="正方形/長方形 52">
                <a:extLst>
                  <a:ext uri="{FF2B5EF4-FFF2-40B4-BE49-F238E27FC236}">
                    <a16:creationId xmlns:a16="http://schemas.microsoft.com/office/drawing/2014/main" id="{A659C164-BB9F-1849-C5B2-C5CAC28AEDB3}"/>
                  </a:ext>
                </a:extLst>
              </p:cNvPr>
              <p:cNvSpPr/>
              <p:nvPr/>
            </p:nvSpPr>
            <p:spPr>
              <a:xfrm>
                <a:off x="566678" y="2980178"/>
                <a:ext cx="502100" cy="325457"/>
              </a:xfrm>
              <a:prstGeom prst="rect">
                <a:avLst/>
              </a:prstGeom>
              <a:solidFill>
                <a:srgbClr val="171C6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0"/>
                  </a:lnSpc>
                  <a:spcBef>
                    <a:spcPts val="600"/>
                  </a:spcBef>
                  <a:spcAft>
                    <a:spcPts val="600"/>
                  </a:spcAft>
                </a:pPr>
                <a:endParaRPr kumimoji="1" lang="en-US" altLang="ja-JP" sz="300" b="1" spc="300" dirty="0">
                  <a:latin typeface="HG丸ｺﾞｼｯｸM-PRO" panose="020F0600000000000000" pitchFamily="50" charset="-128"/>
                  <a:ea typeface="HG丸ｺﾞｼｯｸM-PRO" panose="020F0600000000000000" pitchFamily="50" charset="-128"/>
                </a:endParaRPr>
              </a:p>
            </p:txBody>
          </p:sp>
          <p:sp>
            <p:nvSpPr>
              <p:cNvPr id="54" name="テキスト ボックス 53">
                <a:extLst>
                  <a:ext uri="{FF2B5EF4-FFF2-40B4-BE49-F238E27FC236}">
                    <a16:creationId xmlns:a16="http://schemas.microsoft.com/office/drawing/2014/main" id="{8B38EA14-4859-7A49-2E3B-C958B8878F8D}"/>
                  </a:ext>
                </a:extLst>
              </p:cNvPr>
              <p:cNvSpPr txBox="1"/>
              <p:nvPr/>
            </p:nvSpPr>
            <p:spPr>
              <a:xfrm>
                <a:off x="597897" y="3002218"/>
                <a:ext cx="382936" cy="138499"/>
              </a:xfrm>
              <a:prstGeom prst="rect">
                <a:avLst/>
              </a:prstGeom>
              <a:noFill/>
              <a:effectLst/>
            </p:spPr>
            <p:txBody>
              <a:bodyPr wrap="square" rtlCol="0">
                <a:spAutoFit/>
              </a:bodyPr>
              <a:lstStyle/>
              <a:p>
                <a:pPr algn="dist"/>
                <a:r>
                  <a:rPr kumimoji="1" lang="en-US" altLang="ja-JP" sz="300" b="1" dirty="0">
                    <a:solidFill>
                      <a:schemeClr val="bg1"/>
                    </a:solidFill>
                    <a:latin typeface="HG丸ｺﾞｼｯｸM-PRO" panose="020F0600000000000000" pitchFamily="50" charset="-128"/>
                    <a:ea typeface="HG丸ｺﾞｼｯｸM-PRO" panose="020F0600000000000000" pitchFamily="50" charset="-128"/>
                  </a:rPr>
                  <a:t>PART</a:t>
                </a:r>
                <a:endParaRPr kumimoji="1" lang="ja-JP" altLang="en-US" sz="300" b="1" dirty="0">
                  <a:solidFill>
                    <a:schemeClr val="bg1"/>
                  </a:solidFill>
                  <a:latin typeface="HG丸ｺﾞｼｯｸM-PRO" panose="020F0600000000000000" pitchFamily="50" charset="-128"/>
                  <a:ea typeface="HG丸ｺﾞｼｯｸM-PRO" panose="020F0600000000000000" pitchFamily="50" charset="-128"/>
                </a:endParaRPr>
              </a:p>
            </p:txBody>
          </p:sp>
        </p:grpSp>
        <p:sp>
          <p:nvSpPr>
            <p:cNvPr id="49" name="テキスト プレースホルダー 37">
              <a:extLst>
                <a:ext uri="{FF2B5EF4-FFF2-40B4-BE49-F238E27FC236}">
                  <a16:creationId xmlns:a16="http://schemas.microsoft.com/office/drawing/2014/main" id="{76E5045E-BD4E-AA6D-B6A1-1A64B7E8BC46}"/>
                </a:ext>
              </a:extLst>
            </p:cNvPr>
            <p:cNvSpPr txBox="1">
              <a:spLocks/>
            </p:cNvSpPr>
            <p:nvPr/>
          </p:nvSpPr>
          <p:spPr>
            <a:xfrm>
              <a:off x="668032" y="1569037"/>
              <a:ext cx="124631" cy="15388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0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0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r>
                <a:rPr kumimoji="1" lang="en-US" altLang="ja-JP" b="1" dirty="0">
                  <a:solidFill>
                    <a:schemeClr val="bg1"/>
                  </a:solidFill>
                </a:rPr>
                <a:t>5</a:t>
              </a:r>
              <a:endParaRPr kumimoji="1" lang="ja-JP" altLang="en-US" b="1" dirty="0">
                <a:solidFill>
                  <a:schemeClr val="bg1"/>
                </a:solidFill>
              </a:endParaRPr>
            </a:p>
          </p:txBody>
        </p:sp>
        <p:sp>
          <p:nvSpPr>
            <p:cNvPr id="50" name="二等辺三角形 49">
              <a:extLst>
                <a:ext uri="{FF2B5EF4-FFF2-40B4-BE49-F238E27FC236}">
                  <a16:creationId xmlns:a16="http://schemas.microsoft.com/office/drawing/2014/main" id="{47A1B30C-2314-F9E9-0A61-38063660CA4D}"/>
                </a:ext>
              </a:extLst>
            </p:cNvPr>
            <p:cNvSpPr/>
            <p:nvPr/>
          </p:nvSpPr>
          <p:spPr>
            <a:xfrm rot="16200000">
              <a:off x="760468" y="1525663"/>
              <a:ext cx="377067" cy="1559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テキスト プレースホルダー 42">
              <a:extLst>
                <a:ext uri="{FF2B5EF4-FFF2-40B4-BE49-F238E27FC236}">
                  <a16:creationId xmlns:a16="http://schemas.microsoft.com/office/drawing/2014/main" id="{FF900376-B700-3357-54BD-97BA9CC2C664}"/>
                </a:ext>
              </a:extLst>
            </p:cNvPr>
            <p:cNvSpPr txBox="1">
              <a:spLocks/>
            </p:cNvSpPr>
            <p:nvPr/>
          </p:nvSpPr>
          <p:spPr>
            <a:xfrm>
              <a:off x="996899" y="1483678"/>
              <a:ext cx="2819400" cy="24622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6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6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r>
                <a:rPr kumimoji="1" lang="ja-JP" altLang="en-US" sz="1600" b="1" dirty="0">
                  <a:latin typeface="HG丸ｺﾞｼｯｸM-PRO" panose="020F0600000000000000" pitchFamily="50" charset="-128"/>
                  <a:ea typeface="HG丸ｺﾞｼｯｸM-PRO" panose="020F0600000000000000" pitchFamily="50" charset="-128"/>
                  <a:hlinkClick r:id="rId6" action="ppaction://hlinksldjump"/>
                </a:rPr>
                <a:t>差し戻し後の対応</a:t>
              </a:r>
              <a:endParaRPr kumimoji="1" lang="ja-JP" altLang="en-US" sz="1600" b="1" dirty="0">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490074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プレースホルダー 1">
            <a:extLst>
              <a:ext uri="{FF2B5EF4-FFF2-40B4-BE49-F238E27FC236}">
                <a16:creationId xmlns:a16="http://schemas.microsoft.com/office/drawing/2014/main" id="{B0675D50-2EE9-230A-E638-A06A56372E24}"/>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27" name="四角形: 角を丸くする 26">
            <a:extLst>
              <a:ext uri="{FF2B5EF4-FFF2-40B4-BE49-F238E27FC236}">
                <a16:creationId xmlns:a16="http://schemas.microsoft.com/office/drawing/2014/main" id="{84ECB1A9-4E1D-5EBE-B292-9EDF2B740109}"/>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11" name="正方形/長方形 10">
            <a:extLst>
              <a:ext uri="{FF2B5EF4-FFF2-40B4-BE49-F238E27FC236}">
                <a16:creationId xmlns:a16="http://schemas.microsoft.com/office/drawing/2014/main" id="{23E1EAA1-94EB-8467-35C3-A6C54CEF8719}"/>
              </a:ext>
            </a:extLst>
          </p:cNvPr>
          <p:cNvSpPr/>
          <p:nvPr/>
        </p:nvSpPr>
        <p:spPr>
          <a:xfrm>
            <a:off x="1116000" y="1607943"/>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12" name="正方形/長方形 11">
            <a:extLst>
              <a:ext uri="{FF2B5EF4-FFF2-40B4-BE49-F238E27FC236}">
                <a16:creationId xmlns:a16="http://schemas.microsoft.com/office/drawing/2014/main" id="{977E2019-1B32-C891-A563-CE121D8527CC}"/>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配偶者情報 ②</a:t>
            </a:r>
          </a:p>
        </p:txBody>
      </p:sp>
      <p:pic>
        <p:nvPicPr>
          <p:cNvPr id="13" name="Google Shape;131;g152ec4e6b97_0_159">
            <a:extLst>
              <a:ext uri="{FF2B5EF4-FFF2-40B4-BE49-F238E27FC236}">
                <a16:creationId xmlns:a16="http://schemas.microsoft.com/office/drawing/2014/main" id="{BC482205-0A5D-F827-3D4B-C941F63F9B72}"/>
              </a:ext>
            </a:extLst>
          </p:cNvPr>
          <p:cNvPicPr preferRelativeResize="0"/>
          <p:nvPr/>
        </p:nvPicPr>
        <p:blipFill rotWithShape="1">
          <a:blip r:embed="rId2">
            <a:alphaModFix/>
          </a:blip>
          <a:srcRect/>
          <a:stretch/>
        </p:blipFill>
        <p:spPr>
          <a:xfrm>
            <a:off x="4771726" y="2044700"/>
            <a:ext cx="3191173" cy="4084827"/>
          </a:xfrm>
          <a:prstGeom prst="rect">
            <a:avLst/>
          </a:prstGeom>
          <a:noFill/>
          <a:ln w="12700" cap="flat" cmpd="sng">
            <a:solidFill>
              <a:schemeClr val="tx1"/>
            </a:solidFill>
            <a:prstDash val="solid"/>
            <a:round/>
            <a:headEnd type="none" w="sm" len="sm"/>
            <a:tailEnd type="none" w="sm" len="sm"/>
          </a:ln>
        </p:spPr>
      </p:pic>
      <p:sp>
        <p:nvSpPr>
          <p:cNvPr id="14" name="Google Shape;140;gf675c7812c_0_5">
            <a:extLst>
              <a:ext uri="{FF2B5EF4-FFF2-40B4-BE49-F238E27FC236}">
                <a16:creationId xmlns:a16="http://schemas.microsoft.com/office/drawing/2014/main" id="{DFB58DC1-2ABC-3ED7-FD58-0D73536A0E4B}"/>
              </a:ext>
            </a:extLst>
          </p:cNvPr>
          <p:cNvSpPr/>
          <p:nvPr/>
        </p:nvSpPr>
        <p:spPr>
          <a:xfrm>
            <a:off x="4917339" y="3825765"/>
            <a:ext cx="2899945" cy="183246"/>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16" name="グループ化 15">
            <a:extLst>
              <a:ext uri="{FF2B5EF4-FFF2-40B4-BE49-F238E27FC236}">
                <a16:creationId xmlns:a16="http://schemas.microsoft.com/office/drawing/2014/main" id="{3D04DACB-2883-B0CC-DAC4-88A4A07FAA97}"/>
              </a:ext>
            </a:extLst>
          </p:cNvPr>
          <p:cNvGrpSpPr/>
          <p:nvPr/>
        </p:nvGrpSpPr>
        <p:grpSpPr>
          <a:xfrm>
            <a:off x="2944566" y="4074315"/>
            <a:ext cx="3654320" cy="1652468"/>
            <a:chOff x="218509" y="1874057"/>
            <a:chExt cx="3743073" cy="2445359"/>
          </a:xfrm>
        </p:grpSpPr>
        <p:sp>
          <p:nvSpPr>
            <p:cNvPr id="17" name="二等辺三角形 16">
              <a:extLst>
                <a:ext uri="{FF2B5EF4-FFF2-40B4-BE49-F238E27FC236}">
                  <a16:creationId xmlns:a16="http://schemas.microsoft.com/office/drawing/2014/main" id="{5A2D6541-E83A-449B-A9FE-0E0553C3A200}"/>
                </a:ext>
              </a:extLst>
            </p:cNvPr>
            <p:cNvSpPr/>
            <p:nvPr/>
          </p:nvSpPr>
          <p:spPr>
            <a:xfrm rot="2334760">
              <a:off x="2083182" y="1874057"/>
              <a:ext cx="435914" cy="911730"/>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0459479-38A5-97F3-1DA5-F1817234F54C}"/>
                </a:ext>
              </a:extLst>
            </p:cNvPr>
            <p:cNvSpPr/>
            <p:nvPr/>
          </p:nvSpPr>
          <p:spPr>
            <a:xfrm>
              <a:off x="218509" y="2472632"/>
              <a:ext cx="3743073" cy="1846784"/>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rPr>
                <a:t>配偶者が本年度中に退職金を受取り、</a:t>
              </a:r>
              <a:endParaRPr lang="en-US" altLang="ja-JP"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rPr>
                <a:t>退職所得が発生する場合は入力ください。</a:t>
              </a:r>
            </a:p>
            <a:p>
              <a:pPr marL="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rPr>
                <a:t>発生しない場合は「</a:t>
              </a:r>
              <a:r>
                <a:rPr lang="en-US" altLang="ja-JP"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rPr>
                <a:t>0</a:t>
              </a:r>
              <a:r>
                <a:rPr lang="ja-JP" altLang="en-US"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rPr>
                <a:t>」を入力ください。</a:t>
              </a:r>
            </a:p>
          </p:txBody>
        </p:sp>
      </p:grpSp>
      <p:grpSp>
        <p:nvGrpSpPr>
          <p:cNvPr id="19" name="グループ化 18">
            <a:extLst>
              <a:ext uri="{FF2B5EF4-FFF2-40B4-BE49-F238E27FC236}">
                <a16:creationId xmlns:a16="http://schemas.microsoft.com/office/drawing/2014/main" id="{7C3131C1-3EF3-F5F1-87DC-6653BF8C48C4}"/>
              </a:ext>
            </a:extLst>
          </p:cNvPr>
          <p:cNvGrpSpPr/>
          <p:nvPr/>
        </p:nvGrpSpPr>
        <p:grpSpPr>
          <a:xfrm>
            <a:off x="5535009" y="2030256"/>
            <a:ext cx="5374290" cy="1236709"/>
            <a:chOff x="-816259" y="2367061"/>
            <a:chExt cx="5504816" cy="1846784"/>
          </a:xfrm>
        </p:grpSpPr>
        <p:sp>
          <p:nvSpPr>
            <p:cNvPr id="20" name="二等辺三角形 19">
              <a:extLst>
                <a:ext uri="{FF2B5EF4-FFF2-40B4-BE49-F238E27FC236}">
                  <a16:creationId xmlns:a16="http://schemas.microsoft.com/office/drawing/2014/main" id="{4668EC26-014F-5FB0-AE0F-60AA7B4BD872}"/>
                </a:ext>
              </a:extLst>
            </p:cNvPr>
            <p:cNvSpPr/>
            <p:nvPr/>
          </p:nvSpPr>
          <p:spPr>
            <a:xfrm rot="16360398">
              <a:off x="-779933" y="3029543"/>
              <a:ext cx="558417" cy="631070"/>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四角形: 角を丸くする 20">
              <a:extLst>
                <a:ext uri="{FF2B5EF4-FFF2-40B4-BE49-F238E27FC236}">
                  <a16:creationId xmlns:a16="http://schemas.microsoft.com/office/drawing/2014/main" id="{8F127F0E-30A0-C06C-7F0C-C743A06664C4}"/>
                </a:ext>
              </a:extLst>
            </p:cNvPr>
            <p:cNvSpPr/>
            <p:nvPr/>
          </p:nvSpPr>
          <p:spPr>
            <a:xfrm>
              <a:off x="-200940" y="2367061"/>
              <a:ext cx="4889497" cy="1846784"/>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lnSpc>
                  <a:spcPct val="100000"/>
                </a:lnSpc>
                <a:spcBef>
                  <a:spcPts val="0"/>
                </a:spcBef>
                <a:spcAft>
                  <a:spcPts val="0"/>
                </a:spcAft>
                <a:buClr>
                  <a:srgbClr val="000000"/>
                </a:buClr>
                <a:buSzPts val="950"/>
                <a:buFont typeface="Arial"/>
                <a:buNone/>
              </a:pPr>
              <a:r>
                <a:rPr lang="ja-JP" altLang="en-US" sz="1400" b="0" i="0" u="none" strike="noStrike" cap="none" dirty="0">
                  <a:solidFill>
                    <a:srgbClr val="FF0000"/>
                  </a:solidFill>
                  <a:latin typeface="HG丸ｺﾞｼｯｸM-PRO" panose="020F0600000000000000" pitchFamily="50" charset="-128"/>
                  <a:ea typeface="HG丸ｺﾞｼｯｸM-PRO" panose="020F0600000000000000" pitchFamily="50" charset="-128"/>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ja-JP" altLang="en-US" sz="1400" b="0" i="0" u="none" strike="noStrike" cap="none" dirty="0">
                  <a:solidFill>
                    <a:srgbClr val="FF0000"/>
                  </a:solidFill>
                  <a:latin typeface="HG丸ｺﾞｼｯｸM-PRO" panose="020F0600000000000000" pitchFamily="50" charset="-128"/>
                  <a:ea typeface="HG丸ｺﾞｼｯｸM-PRO" panose="020F0600000000000000" pitchFamily="50" charset="-128"/>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ja-JP" altLang="en-US" sz="1400" b="0" i="0" u="none" strike="noStrike" cap="none" dirty="0">
                  <a:solidFill>
                    <a:srgbClr val="FF0000"/>
                  </a:solidFill>
                  <a:latin typeface="HG丸ｺﾞｼｯｸM-PRO" panose="020F0600000000000000" pitchFamily="50" charset="-128"/>
                  <a:ea typeface="HG丸ｺﾞｼｯｸM-PRO" panose="020F0600000000000000" pitchFamily="50" charset="-128"/>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」マーク</a:t>
              </a:r>
              <a:r>
                <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は必須項目となるため、必ず入力ください。</a:t>
              </a:r>
            </a:p>
            <a:p>
              <a:pPr marL="0" marR="0" lvl="0" indent="0" algn="l" rtl="0">
                <a:lnSpc>
                  <a:spcPct val="100000"/>
                </a:lnSpc>
                <a:spcBef>
                  <a:spcPts val="0"/>
                </a:spcBef>
                <a:spcAft>
                  <a:spcPts val="0"/>
                </a:spcAft>
                <a:buClr>
                  <a:srgbClr val="000000"/>
                </a:buClr>
                <a:buSzPts val="950"/>
                <a:buFont typeface="Arial"/>
                <a:buNone/>
              </a:pPr>
              <a:r>
                <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入力がない場合はエラーメッセージがでますので、</a:t>
              </a:r>
              <a:endParaRPr lang="en-US" altLang="ja-JP"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pPr marL="0" marR="0" lvl="0" indent="0" algn="l" rtl="0">
                <a:lnSpc>
                  <a:spcPct val="100000"/>
                </a:lnSpc>
                <a:spcBef>
                  <a:spcPts val="0"/>
                </a:spcBef>
                <a:spcAft>
                  <a:spcPts val="0"/>
                </a:spcAft>
                <a:buClr>
                  <a:srgbClr val="000000"/>
                </a:buClr>
                <a:buSzPts val="950"/>
                <a:buFont typeface="Arial"/>
                <a:buNone/>
              </a:pPr>
              <a:r>
                <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該当箇所を確認ください。</a:t>
              </a:r>
            </a:p>
          </p:txBody>
        </p:sp>
      </p:grpSp>
      <p:sp>
        <p:nvSpPr>
          <p:cNvPr id="22" name="Google Shape;140;gf675c7812c_0_5">
            <a:extLst>
              <a:ext uri="{FF2B5EF4-FFF2-40B4-BE49-F238E27FC236}">
                <a16:creationId xmlns:a16="http://schemas.microsoft.com/office/drawing/2014/main" id="{E0FFEF02-E05B-5C71-6B8B-72EC59519FE7}"/>
              </a:ext>
            </a:extLst>
          </p:cNvPr>
          <p:cNvSpPr/>
          <p:nvPr/>
        </p:nvSpPr>
        <p:spPr>
          <a:xfrm>
            <a:off x="4917339" y="2415773"/>
            <a:ext cx="326173" cy="141689"/>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Tree>
    <p:extLst>
      <p:ext uri="{BB962C8B-B14F-4D97-AF65-F5344CB8AC3E}">
        <p14:creationId xmlns:p14="http://schemas.microsoft.com/office/powerpoint/2010/main" val="3874031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
            <a:extLst>
              <a:ext uri="{FF2B5EF4-FFF2-40B4-BE49-F238E27FC236}">
                <a16:creationId xmlns:a16="http://schemas.microsoft.com/office/drawing/2014/main" id="{59BF22C2-9BD4-B42B-9FB5-EE419506E89D}"/>
              </a:ext>
            </a:extLst>
          </p:cNvPr>
          <p:cNvSpPr>
            <a:spLocks noGrp="1"/>
          </p:cNvSpPr>
          <p:nvPr>
            <p:ph type="body" sz="quarter" idx="10"/>
          </p:nvPr>
        </p:nvSpPr>
        <p:spPr>
          <a:xfrm>
            <a:off x="936000" y="323850"/>
            <a:ext cx="10800000" cy="601392"/>
          </a:xfrm>
        </p:spPr>
        <p:txBody>
          <a:bodyPr>
            <a:normAutofit lnSpcReduction="10000"/>
          </a:bodyPr>
          <a:lstStyle/>
          <a:p>
            <a:r>
              <a:rPr kumimoji="1" lang="ja-JP" altLang="en-US" dirty="0"/>
              <a:t>　　　　　必要項目を入力する</a:t>
            </a:r>
          </a:p>
        </p:txBody>
      </p:sp>
      <p:sp>
        <p:nvSpPr>
          <p:cNvPr id="14" name="四角形: 角を丸くする 13">
            <a:extLst>
              <a:ext uri="{FF2B5EF4-FFF2-40B4-BE49-F238E27FC236}">
                <a16:creationId xmlns:a16="http://schemas.microsoft.com/office/drawing/2014/main" id="{0742948D-63CD-91C3-278E-70516AF8111B}"/>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正方形/長方形 1">
            <a:extLst>
              <a:ext uri="{FF2B5EF4-FFF2-40B4-BE49-F238E27FC236}">
                <a16:creationId xmlns:a16="http://schemas.microsoft.com/office/drawing/2014/main" id="{4B9B19EF-8D88-2E3E-0BA0-FFDEEE1F2991}"/>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3" name="正方形/長方形 2">
            <a:extLst>
              <a:ext uri="{FF2B5EF4-FFF2-40B4-BE49-F238E27FC236}">
                <a16:creationId xmlns:a16="http://schemas.microsoft.com/office/drawing/2014/main" id="{8D1AABBF-4C0F-9002-D53B-2F9B70DACE04}"/>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扶養控除情報 ①</a:t>
            </a:r>
          </a:p>
        </p:txBody>
      </p:sp>
      <p:pic>
        <p:nvPicPr>
          <p:cNvPr id="7" name="Google Shape;246;g152ec4e6b97_0_66">
            <a:extLst>
              <a:ext uri="{FF2B5EF4-FFF2-40B4-BE49-F238E27FC236}">
                <a16:creationId xmlns:a16="http://schemas.microsoft.com/office/drawing/2014/main" id="{57813851-8DFC-56AA-1796-5056849927E6}"/>
              </a:ext>
            </a:extLst>
          </p:cNvPr>
          <p:cNvPicPr preferRelativeResize="0"/>
          <p:nvPr/>
        </p:nvPicPr>
        <p:blipFill rotWithShape="1">
          <a:blip r:embed="rId2"/>
          <a:srcRect t="6869" b="6869"/>
          <a:stretch/>
        </p:blipFill>
        <p:spPr>
          <a:xfrm>
            <a:off x="3095949" y="2057399"/>
            <a:ext cx="6733852" cy="4038737"/>
          </a:xfrm>
          <a:prstGeom prst="rect">
            <a:avLst/>
          </a:prstGeom>
          <a:noFill/>
          <a:ln w="12700" cap="flat" cmpd="sng">
            <a:solidFill>
              <a:schemeClr val="tx1"/>
            </a:solidFill>
            <a:prstDash val="solid"/>
            <a:round/>
            <a:headEnd type="none" w="sm" len="sm"/>
            <a:tailEnd type="none" w="sm" len="sm"/>
          </a:ln>
        </p:spPr>
      </p:pic>
      <p:grpSp>
        <p:nvGrpSpPr>
          <p:cNvPr id="8" name="グループ化 7">
            <a:extLst>
              <a:ext uri="{FF2B5EF4-FFF2-40B4-BE49-F238E27FC236}">
                <a16:creationId xmlns:a16="http://schemas.microsoft.com/office/drawing/2014/main" id="{648A48F0-041A-1FC5-D7E6-666CB6BD4C97}"/>
              </a:ext>
            </a:extLst>
          </p:cNvPr>
          <p:cNvGrpSpPr/>
          <p:nvPr/>
        </p:nvGrpSpPr>
        <p:grpSpPr>
          <a:xfrm>
            <a:off x="4367187" y="2720256"/>
            <a:ext cx="3403429" cy="1020572"/>
            <a:chOff x="2800809" y="5748936"/>
            <a:chExt cx="2976176" cy="653515"/>
          </a:xfrm>
        </p:grpSpPr>
        <p:sp>
          <p:nvSpPr>
            <p:cNvPr id="10" name="二等辺三角形 9">
              <a:extLst>
                <a:ext uri="{FF2B5EF4-FFF2-40B4-BE49-F238E27FC236}">
                  <a16:creationId xmlns:a16="http://schemas.microsoft.com/office/drawing/2014/main" id="{5C74C4C1-C602-6D4A-CC4C-AB64B4818DB7}"/>
                </a:ext>
              </a:extLst>
            </p:cNvPr>
            <p:cNvSpPr/>
            <p:nvPr/>
          </p:nvSpPr>
          <p:spPr>
            <a:xfrm rot="7556642">
              <a:off x="4889764" y="6176625"/>
              <a:ext cx="178376" cy="273275"/>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四角形: 角を丸くする 11">
              <a:extLst>
                <a:ext uri="{FF2B5EF4-FFF2-40B4-BE49-F238E27FC236}">
                  <a16:creationId xmlns:a16="http://schemas.microsoft.com/office/drawing/2014/main" id="{4E811C5B-AB0B-4705-D6BF-9BA6A5175241}"/>
                </a:ext>
              </a:extLst>
            </p:cNvPr>
            <p:cNvSpPr/>
            <p:nvPr/>
          </p:nvSpPr>
          <p:spPr>
            <a:xfrm>
              <a:off x="2800809" y="5748936"/>
              <a:ext cx="2976176" cy="585247"/>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Calibri"/>
                  <a:sym typeface="Calibri"/>
                </a:rPr>
                <a:t>配偶者以外の扶養親族がいる場合は</a:t>
              </a:r>
              <a:endParaRPr lang="en-US" altLang="ja-JP"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Calibri"/>
                <a:sym typeface="Calibri"/>
              </a:endParaRPr>
            </a:p>
            <a:p>
              <a:r>
                <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Calibri"/>
                  <a:sym typeface="Calibri"/>
                </a:rPr>
                <a:t>「はい」を選択後、</a:t>
              </a:r>
              <a:endParaRPr lang="en-US" altLang="ja-JP"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Calibri"/>
                <a:sym typeface="Calibri"/>
              </a:endParaRPr>
            </a:p>
            <a:p>
              <a:r>
                <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Calibri"/>
                  <a:sym typeface="Calibri"/>
                </a:rPr>
                <a:t>扶養親族に関する情報を入力ください。</a:t>
              </a:r>
            </a:p>
          </p:txBody>
        </p:sp>
      </p:grpSp>
      <p:sp>
        <p:nvSpPr>
          <p:cNvPr id="13" name="Google Shape;140;gf675c7812c_0_5">
            <a:extLst>
              <a:ext uri="{FF2B5EF4-FFF2-40B4-BE49-F238E27FC236}">
                <a16:creationId xmlns:a16="http://schemas.microsoft.com/office/drawing/2014/main" id="{F39BE43C-713B-8741-D481-D8B4063A5E7A}"/>
              </a:ext>
            </a:extLst>
          </p:cNvPr>
          <p:cNvSpPr/>
          <p:nvPr/>
        </p:nvSpPr>
        <p:spPr>
          <a:xfrm>
            <a:off x="7056609" y="3721100"/>
            <a:ext cx="1989618" cy="408964"/>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20" name="グループ化 19">
            <a:extLst>
              <a:ext uri="{FF2B5EF4-FFF2-40B4-BE49-F238E27FC236}">
                <a16:creationId xmlns:a16="http://schemas.microsoft.com/office/drawing/2014/main" id="{CE086DEA-EFA6-DEE3-4EEB-0ED9FF847081}"/>
              </a:ext>
            </a:extLst>
          </p:cNvPr>
          <p:cNvGrpSpPr/>
          <p:nvPr/>
        </p:nvGrpSpPr>
        <p:grpSpPr>
          <a:xfrm>
            <a:off x="8941580" y="3984468"/>
            <a:ext cx="209293" cy="306095"/>
            <a:chOff x="7166273" y="5363092"/>
            <a:chExt cx="209293" cy="306095"/>
          </a:xfrm>
        </p:grpSpPr>
        <p:sp>
          <p:nvSpPr>
            <p:cNvPr id="23" name="グラフィックス 17" descr="カーソル 単色塗りつぶし">
              <a:extLst>
                <a:ext uri="{FF2B5EF4-FFF2-40B4-BE49-F238E27FC236}">
                  <a16:creationId xmlns:a16="http://schemas.microsoft.com/office/drawing/2014/main" id="{3E07A37D-3D14-F222-2D78-BF21989D723E}"/>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24" name="グループ化 23">
              <a:extLst>
                <a:ext uri="{FF2B5EF4-FFF2-40B4-BE49-F238E27FC236}">
                  <a16:creationId xmlns:a16="http://schemas.microsoft.com/office/drawing/2014/main" id="{EF91DEBB-3440-808F-61F0-81045B24E7AC}"/>
                </a:ext>
              </a:extLst>
            </p:cNvPr>
            <p:cNvGrpSpPr/>
            <p:nvPr/>
          </p:nvGrpSpPr>
          <p:grpSpPr>
            <a:xfrm rot="2075396">
              <a:off x="7166273" y="5363092"/>
              <a:ext cx="209293" cy="109319"/>
              <a:chOff x="7082309" y="4367678"/>
              <a:chExt cx="293412" cy="109319"/>
            </a:xfrm>
          </p:grpSpPr>
          <p:cxnSp>
            <p:nvCxnSpPr>
              <p:cNvPr id="25" name="直線コネクタ 24">
                <a:extLst>
                  <a:ext uri="{FF2B5EF4-FFF2-40B4-BE49-F238E27FC236}">
                    <a16:creationId xmlns:a16="http://schemas.microsoft.com/office/drawing/2014/main" id="{E737008D-C7CC-7EC5-E809-2D4BCF1A1FAD}"/>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C712F16-31A4-8813-9049-B4E792CC9A58}"/>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8659939-FFCA-51AA-FC37-B8088D1F12D5}"/>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21803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1BD75CB-BD1A-52D9-7AC7-024A1D762B1C}"/>
              </a:ext>
            </a:extLst>
          </p:cNvPr>
          <p:cNvSpPr/>
          <p:nvPr/>
        </p:nvSpPr>
        <p:spPr>
          <a:xfrm>
            <a:off x="1116000" y="1607943"/>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34" name="Google Shape;154;g152ec4e6b97_1_11">
            <a:extLst>
              <a:ext uri="{FF2B5EF4-FFF2-40B4-BE49-F238E27FC236}">
                <a16:creationId xmlns:a16="http://schemas.microsoft.com/office/drawing/2014/main" id="{DDB44D26-2CC6-75CD-8AF7-D6E0A67C6F66}"/>
              </a:ext>
            </a:extLst>
          </p:cNvPr>
          <p:cNvPicPr preferRelativeResize="0"/>
          <p:nvPr/>
        </p:nvPicPr>
        <p:blipFill rotWithShape="1">
          <a:blip r:embed="rId2">
            <a:alphaModFix/>
          </a:blip>
          <a:srcRect/>
          <a:stretch/>
        </p:blipFill>
        <p:spPr>
          <a:xfrm>
            <a:off x="4382703" y="2030256"/>
            <a:ext cx="3969216" cy="4060345"/>
          </a:xfrm>
          <a:prstGeom prst="rect">
            <a:avLst/>
          </a:prstGeom>
          <a:noFill/>
          <a:ln w="12700" cap="flat" cmpd="sng">
            <a:solidFill>
              <a:schemeClr val="tx1"/>
            </a:solidFill>
            <a:prstDash val="solid"/>
            <a:round/>
            <a:headEnd type="none" w="sm" len="sm"/>
            <a:tailEnd type="none" w="sm" len="sm"/>
          </a:ln>
        </p:spPr>
      </p:pic>
      <p:sp>
        <p:nvSpPr>
          <p:cNvPr id="12" name="テキスト プレースホルダー 1">
            <a:extLst>
              <a:ext uri="{FF2B5EF4-FFF2-40B4-BE49-F238E27FC236}">
                <a16:creationId xmlns:a16="http://schemas.microsoft.com/office/drawing/2014/main" id="{3EC26354-45EF-ACF2-7FF7-E6E1B0E7E376}"/>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14" name="四角形: 角を丸くする 13">
            <a:extLst>
              <a:ext uri="{FF2B5EF4-FFF2-40B4-BE49-F238E27FC236}">
                <a16:creationId xmlns:a16="http://schemas.microsoft.com/office/drawing/2014/main" id="{5FDEC128-A41F-588A-9AD8-11E446A71330}"/>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8" name="正方形/長方形 7">
            <a:extLst>
              <a:ext uri="{FF2B5EF4-FFF2-40B4-BE49-F238E27FC236}">
                <a16:creationId xmlns:a16="http://schemas.microsoft.com/office/drawing/2014/main" id="{56E46C18-5690-35AD-90B8-876CC3FF20EC}"/>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扶養控除情報 ②</a:t>
            </a:r>
          </a:p>
        </p:txBody>
      </p:sp>
      <p:sp>
        <p:nvSpPr>
          <p:cNvPr id="11" name="Google Shape;140;gf675c7812c_0_5">
            <a:extLst>
              <a:ext uri="{FF2B5EF4-FFF2-40B4-BE49-F238E27FC236}">
                <a16:creationId xmlns:a16="http://schemas.microsoft.com/office/drawing/2014/main" id="{2BAAE0FC-E3B5-C439-9041-66675167BA54}"/>
              </a:ext>
            </a:extLst>
          </p:cNvPr>
          <p:cNvSpPr/>
          <p:nvPr/>
        </p:nvSpPr>
        <p:spPr>
          <a:xfrm>
            <a:off x="5737198" y="3679168"/>
            <a:ext cx="2614722" cy="184477"/>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13" name="グループ化 12">
            <a:extLst>
              <a:ext uri="{FF2B5EF4-FFF2-40B4-BE49-F238E27FC236}">
                <a16:creationId xmlns:a16="http://schemas.microsoft.com/office/drawing/2014/main" id="{3995568B-FE6B-A39A-1DC5-9FFCB8709C64}"/>
              </a:ext>
            </a:extLst>
          </p:cNvPr>
          <p:cNvGrpSpPr/>
          <p:nvPr/>
        </p:nvGrpSpPr>
        <p:grpSpPr>
          <a:xfrm>
            <a:off x="4102806" y="4434048"/>
            <a:ext cx="2392320" cy="1330806"/>
            <a:chOff x="218509" y="1874057"/>
            <a:chExt cx="2450423" cy="1969356"/>
          </a:xfrm>
        </p:grpSpPr>
        <p:sp>
          <p:nvSpPr>
            <p:cNvPr id="15" name="二等辺三角形 14">
              <a:extLst>
                <a:ext uri="{FF2B5EF4-FFF2-40B4-BE49-F238E27FC236}">
                  <a16:creationId xmlns:a16="http://schemas.microsoft.com/office/drawing/2014/main" id="{D163A712-13B8-FF0A-0B32-D09F64F81436}"/>
                </a:ext>
              </a:extLst>
            </p:cNvPr>
            <p:cNvSpPr/>
            <p:nvPr/>
          </p:nvSpPr>
          <p:spPr>
            <a:xfrm rot="2334760">
              <a:off x="2083182" y="1874057"/>
              <a:ext cx="435914" cy="911730"/>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四角形: 角を丸くする 19">
              <a:extLst>
                <a:ext uri="{FF2B5EF4-FFF2-40B4-BE49-F238E27FC236}">
                  <a16:creationId xmlns:a16="http://schemas.microsoft.com/office/drawing/2014/main" id="{C0412A7F-BDF0-2FFA-7856-6B3B94EF8E07}"/>
                </a:ext>
              </a:extLst>
            </p:cNvPr>
            <p:cNvSpPr/>
            <p:nvPr/>
          </p:nvSpPr>
          <p:spPr>
            <a:xfrm>
              <a:off x="218509" y="2472633"/>
              <a:ext cx="2450423" cy="1370780"/>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lnSpc>
                  <a:spcPct val="100000"/>
                </a:lnSpc>
                <a:spcBef>
                  <a:spcPts val="0"/>
                </a:spcBef>
                <a:spcAft>
                  <a:spcPts val="0"/>
                </a:spcAft>
                <a:buClr>
                  <a:srgbClr val="000000"/>
                </a:buClr>
                <a:buSzPts val="1400"/>
                <a:buFont typeface="Arial"/>
                <a:buNone/>
              </a:pPr>
              <a:r>
                <a:rPr lang="ja-JP"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rPr>
                <a:t>郵便番号を入力すると</a:t>
              </a:r>
              <a:endParaRPr lang="en-US" altLang="ja-JP" dirty="0">
                <a:solidFill>
                  <a:schemeClr val="tx1"/>
                </a:solidFill>
                <a:latin typeface="HG丸ｺﾞｼｯｸM-PRO" panose="020F0600000000000000" pitchFamily="50" charset="-128"/>
                <a:ea typeface="HG丸ｺﾞｼｯｸM-PRO" panose="020F0600000000000000" pitchFamily="50" charset="-128"/>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ja-JP"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rPr>
                <a:t>住所が自動で登録されます。</a:t>
              </a:r>
              <a:endPar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Calibri"/>
                <a:sym typeface="Calibri"/>
              </a:endParaRPr>
            </a:p>
          </p:txBody>
        </p:sp>
      </p:grpSp>
      <p:grpSp>
        <p:nvGrpSpPr>
          <p:cNvPr id="29" name="グループ化 28">
            <a:extLst>
              <a:ext uri="{FF2B5EF4-FFF2-40B4-BE49-F238E27FC236}">
                <a16:creationId xmlns:a16="http://schemas.microsoft.com/office/drawing/2014/main" id="{225EEBA7-ED0E-1E99-4E35-0B92108FF6AB}"/>
              </a:ext>
            </a:extLst>
          </p:cNvPr>
          <p:cNvGrpSpPr/>
          <p:nvPr/>
        </p:nvGrpSpPr>
        <p:grpSpPr>
          <a:xfrm>
            <a:off x="6251210" y="1906339"/>
            <a:ext cx="5142230" cy="1236709"/>
            <a:chOff x="-578563" y="2367061"/>
            <a:chExt cx="5267120" cy="1846784"/>
          </a:xfrm>
        </p:grpSpPr>
        <p:sp>
          <p:nvSpPr>
            <p:cNvPr id="30" name="二等辺三角形 29">
              <a:extLst>
                <a:ext uri="{FF2B5EF4-FFF2-40B4-BE49-F238E27FC236}">
                  <a16:creationId xmlns:a16="http://schemas.microsoft.com/office/drawing/2014/main" id="{DEE356A9-0DBD-5477-7B3E-AE15EC849E39}"/>
                </a:ext>
              </a:extLst>
            </p:cNvPr>
            <p:cNvSpPr/>
            <p:nvPr/>
          </p:nvSpPr>
          <p:spPr>
            <a:xfrm rot="13704688">
              <a:off x="-542237" y="3520316"/>
              <a:ext cx="558417" cy="631070"/>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extLst>
                <a:ext uri="{FF2B5EF4-FFF2-40B4-BE49-F238E27FC236}">
                  <a16:creationId xmlns:a16="http://schemas.microsoft.com/office/drawing/2014/main" id="{BFF4F130-7CA8-61FD-5603-0E33AB889F2E}"/>
                </a:ext>
              </a:extLst>
            </p:cNvPr>
            <p:cNvSpPr/>
            <p:nvPr/>
          </p:nvSpPr>
          <p:spPr>
            <a:xfrm>
              <a:off x="-200940" y="2367061"/>
              <a:ext cx="4889497" cy="1846784"/>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lnSpc>
                  <a:spcPct val="100000"/>
                </a:lnSpc>
                <a:spcBef>
                  <a:spcPts val="0"/>
                </a:spcBef>
                <a:spcAft>
                  <a:spcPts val="0"/>
                </a:spcAft>
                <a:buClr>
                  <a:srgbClr val="000000"/>
                </a:buClr>
                <a:buSzPts val="950"/>
                <a:buFont typeface="Arial"/>
                <a:buNone/>
              </a:pPr>
              <a:r>
                <a:rPr lang="ja-JP" altLang="en-US" sz="1400" b="0" i="0" u="none" strike="noStrike" cap="none" dirty="0">
                  <a:solidFill>
                    <a:srgbClr val="FF0000"/>
                  </a:solidFill>
                  <a:latin typeface="HG丸ｺﾞｼｯｸM-PRO" panose="020F0600000000000000" pitchFamily="50" charset="-128"/>
                  <a:ea typeface="HG丸ｺﾞｼｯｸM-PRO" panose="020F0600000000000000" pitchFamily="50" charset="-128"/>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ja-JP" altLang="en-US" sz="1400" b="0" i="0" u="none" strike="noStrike" cap="none" dirty="0">
                  <a:solidFill>
                    <a:srgbClr val="FF0000"/>
                  </a:solidFill>
                  <a:latin typeface="HG丸ｺﾞｼｯｸM-PRO" panose="020F0600000000000000" pitchFamily="50" charset="-128"/>
                  <a:ea typeface="HG丸ｺﾞｼｯｸM-PRO" panose="020F0600000000000000" pitchFamily="50" charset="-128"/>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ja-JP" altLang="en-US" sz="1400" b="0" i="0" u="none" strike="noStrike" cap="none" dirty="0">
                  <a:solidFill>
                    <a:srgbClr val="FF0000"/>
                  </a:solidFill>
                  <a:latin typeface="HG丸ｺﾞｼｯｸM-PRO" panose="020F0600000000000000" pitchFamily="50" charset="-128"/>
                  <a:ea typeface="HG丸ｺﾞｼｯｸM-PRO" panose="020F0600000000000000" pitchFamily="50" charset="-128"/>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」マーク</a:t>
              </a:r>
              <a:r>
                <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は必須項目となるため、必ず入力ください。</a:t>
              </a:r>
            </a:p>
            <a:p>
              <a:pPr marL="0" marR="0" lvl="0" indent="0" algn="l" rtl="0">
                <a:lnSpc>
                  <a:spcPct val="100000"/>
                </a:lnSpc>
                <a:spcBef>
                  <a:spcPts val="0"/>
                </a:spcBef>
                <a:spcAft>
                  <a:spcPts val="0"/>
                </a:spcAft>
                <a:buClr>
                  <a:srgbClr val="000000"/>
                </a:buClr>
                <a:buSzPts val="950"/>
                <a:buFont typeface="Arial"/>
                <a:buNone/>
              </a:pPr>
              <a:r>
                <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入力がない場合はエラーメッセージがでますので、</a:t>
              </a:r>
              <a:endParaRPr lang="en-US" altLang="ja-JP"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pPr marL="0" marR="0" lvl="0" indent="0" algn="l" rtl="0">
                <a:lnSpc>
                  <a:spcPct val="100000"/>
                </a:lnSpc>
                <a:spcBef>
                  <a:spcPts val="0"/>
                </a:spcBef>
                <a:spcAft>
                  <a:spcPts val="0"/>
                </a:spcAft>
                <a:buClr>
                  <a:srgbClr val="000000"/>
                </a:buClr>
                <a:buSzPts val="950"/>
                <a:buFont typeface="Arial"/>
                <a:buNone/>
              </a:pPr>
              <a:r>
                <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該当箇所を確認ください。</a:t>
              </a:r>
            </a:p>
          </p:txBody>
        </p:sp>
      </p:grpSp>
      <p:sp>
        <p:nvSpPr>
          <p:cNvPr id="32" name="Google Shape;140;gf675c7812c_0_5">
            <a:extLst>
              <a:ext uri="{FF2B5EF4-FFF2-40B4-BE49-F238E27FC236}">
                <a16:creationId xmlns:a16="http://schemas.microsoft.com/office/drawing/2014/main" id="{BA3CF556-D578-7BAC-2EA3-7E98514BD915}"/>
              </a:ext>
            </a:extLst>
          </p:cNvPr>
          <p:cNvSpPr/>
          <p:nvPr/>
        </p:nvSpPr>
        <p:spPr>
          <a:xfrm>
            <a:off x="5737197" y="2739707"/>
            <a:ext cx="326173" cy="141689"/>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35" name="グループ化 34">
            <a:extLst>
              <a:ext uri="{FF2B5EF4-FFF2-40B4-BE49-F238E27FC236}">
                <a16:creationId xmlns:a16="http://schemas.microsoft.com/office/drawing/2014/main" id="{112C785F-ABC0-EA9C-D181-D6F472961D6B}"/>
              </a:ext>
            </a:extLst>
          </p:cNvPr>
          <p:cNvGrpSpPr/>
          <p:nvPr/>
        </p:nvGrpSpPr>
        <p:grpSpPr>
          <a:xfrm>
            <a:off x="1751198" y="2146833"/>
            <a:ext cx="3727262" cy="1547660"/>
            <a:chOff x="218509" y="2472632"/>
            <a:chExt cx="3817787" cy="1981883"/>
          </a:xfrm>
        </p:grpSpPr>
        <p:sp>
          <p:nvSpPr>
            <p:cNvPr id="36" name="二等辺三角形 35">
              <a:extLst>
                <a:ext uri="{FF2B5EF4-FFF2-40B4-BE49-F238E27FC236}">
                  <a16:creationId xmlns:a16="http://schemas.microsoft.com/office/drawing/2014/main" id="{F99B87F9-3ACD-9C43-276B-9372C52742AA}"/>
                </a:ext>
              </a:extLst>
            </p:cNvPr>
            <p:cNvSpPr/>
            <p:nvPr/>
          </p:nvSpPr>
          <p:spPr>
            <a:xfrm rot="6751137">
              <a:off x="3475212" y="3893431"/>
              <a:ext cx="491096" cy="631072"/>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四角形: 角を丸くする 36">
              <a:extLst>
                <a:ext uri="{FF2B5EF4-FFF2-40B4-BE49-F238E27FC236}">
                  <a16:creationId xmlns:a16="http://schemas.microsoft.com/office/drawing/2014/main" id="{BE9E4752-401C-7FF9-A15C-935C7A3F780A}"/>
                </a:ext>
              </a:extLst>
            </p:cNvPr>
            <p:cNvSpPr/>
            <p:nvPr/>
          </p:nvSpPr>
          <p:spPr>
            <a:xfrm>
              <a:off x="218509" y="2472632"/>
              <a:ext cx="3743073" cy="1846784"/>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rPr>
                <a:t>扶養親族</a:t>
              </a:r>
              <a:r>
                <a:rPr lang="ja-JP" altLang="en-US"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が本年度中に退職金を</a:t>
              </a:r>
              <a:r>
                <a:rPr lang="ja-JP" altLang="en-US" b="1" dirty="0">
                  <a:solidFill>
                    <a:srgbClr val="576BC9"/>
                  </a:solidFill>
                  <a:latin typeface="HG丸ｺﾞｼｯｸM-PRO" panose="020F0600000000000000" pitchFamily="50" charset="-128"/>
                  <a:ea typeface="HG丸ｺﾞｼｯｸM-PRO" panose="020F0600000000000000" pitchFamily="50" charset="-128"/>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受け取り</a:t>
              </a:r>
              <a:r>
                <a:rPr lang="ja-JP" altLang="en-US"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a:t>
              </a:r>
              <a:endParaRPr lang="en-US" altLang="ja-JP"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endParaRPr>
            </a:p>
            <a:p>
              <a:pPr marL="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退職所得が発生する場合は入力ください。</a:t>
              </a:r>
              <a:endParaRPr lang="ja-JP" altLang="en-US"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endParaRPr>
            </a:p>
            <a:p>
              <a:pPr marL="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発生しない場合は「</a:t>
              </a:r>
              <a:r>
                <a:rPr lang="en-US" altLang="ja-JP"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0</a:t>
              </a:r>
              <a:r>
                <a:rPr lang="ja-JP" altLang="en-US"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」を入力ください。</a:t>
              </a:r>
              <a:endParaRPr lang="ja-JP" altLang="en-US" sz="1400" b="1" i="0" u="none" strike="noStrike" cap="none" dirty="0">
                <a:solidFill>
                  <a:srgbClr val="576BC9"/>
                </a:solidFill>
                <a:latin typeface="HG丸ｺﾞｼｯｸM-PRO" panose="020F0600000000000000" pitchFamily="50" charset="-128"/>
                <a:ea typeface="HG丸ｺﾞｼｯｸM-PRO" panose="020F0600000000000000" pitchFamily="50" charset="-128"/>
                <a:cs typeface="Calibri"/>
                <a:sym typeface="Calibri"/>
              </a:endParaRPr>
            </a:p>
          </p:txBody>
        </p:sp>
      </p:grpSp>
      <p:sp>
        <p:nvSpPr>
          <p:cNvPr id="38" name="Google Shape;140;gf675c7812c_0_5">
            <a:extLst>
              <a:ext uri="{FF2B5EF4-FFF2-40B4-BE49-F238E27FC236}">
                <a16:creationId xmlns:a16="http://schemas.microsoft.com/office/drawing/2014/main" id="{7E8CDBFB-9D0F-FF53-350C-6688E8689EAC}"/>
              </a:ext>
            </a:extLst>
          </p:cNvPr>
          <p:cNvSpPr/>
          <p:nvPr/>
        </p:nvSpPr>
        <p:spPr>
          <a:xfrm>
            <a:off x="5737198" y="4301521"/>
            <a:ext cx="2614722" cy="184477"/>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Tree>
    <p:extLst>
      <p:ext uri="{BB962C8B-B14F-4D97-AF65-F5344CB8AC3E}">
        <p14:creationId xmlns:p14="http://schemas.microsoft.com/office/powerpoint/2010/main" val="518107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プレースホルダー 1">
            <a:extLst>
              <a:ext uri="{FF2B5EF4-FFF2-40B4-BE49-F238E27FC236}">
                <a16:creationId xmlns:a16="http://schemas.microsoft.com/office/drawing/2014/main" id="{3EC26354-45EF-ACF2-7FF7-E6E1B0E7E376}"/>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14" name="四角形: 角を丸くする 13">
            <a:extLst>
              <a:ext uri="{FF2B5EF4-FFF2-40B4-BE49-F238E27FC236}">
                <a16:creationId xmlns:a16="http://schemas.microsoft.com/office/drawing/2014/main" id="{5FDEC128-A41F-588A-9AD8-11E446A71330}"/>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3" name="正方形/長方形 2">
            <a:extLst>
              <a:ext uri="{FF2B5EF4-FFF2-40B4-BE49-F238E27FC236}">
                <a16:creationId xmlns:a16="http://schemas.microsoft.com/office/drawing/2014/main" id="{D800D025-4B44-FB1B-50A7-C13EBC01D772}"/>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7" name="正方形/長方形 6">
            <a:extLst>
              <a:ext uri="{FF2B5EF4-FFF2-40B4-BE49-F238E27FC236}">
                <a16:creationId xmlns:a16="http://schemas.microsoft.com/office/drawing/2014/main" id="{FB212614-F43F-50B2-5FAD-D7B677E8CFC7}"/>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事実婚確認</a:t>
            </a:r>
          </a:p>
        </p:txBody>
      </p:sp>
      <p:pic>
        <p:nvPicPr>
          <p:cNvPr id="8" name="Google Shape;246;g152ec4e6b97_0_66">
            <a:extLst>
              <a:ext uri="{FF2B5EF4-FFF2-40B4-BE49-F238E27FC236}">
                <a16:creationId xmlns:a16="http://schemas.microsoft.com/office/drawing/2014/main" id="{126E3C30-7FCE-A144-D6DE-07A7FE76037B}"/>
              </a:ext>
            </a:extLst>
          </p:cNvPr>
          <p:cNvPicPr preferRelativeResize="0"/>
          <p:nvPr/>
        </p:nvPicPr>
        <p:blipFill rotWithShape="1">
          <a:blip r:embed="rId2"/>
          <a:srcRect t="7137" b="7137"/>
          <a:stretch/>
        </p:blipFill>
        <p:spPr>
          <a:xfrm>
            <a:off x="3095949" y="2057399"/>
            <a:ext cx="6733852" cy="4038737"/>
          </a:xfrm>
          <a:prstGeom prst="rect">
            <a:avLst/>
          </a:prstGeom>
          <a:noFill/>
          <a:ln w="12700" cap="flat" cmpd="sng">
            <a:solidFill>
              <a:schemeClr val="tx1"/>
            </a:solidFill>
            <a:prstDash val="solid"/>
            <a:round/>
            <a:headEnd type="none" w="sm" len="sm"/>
            <a:tailEnd type="none" w="sm" len="sm"/>
          </a:ln>
        </p:spPr>
      </p:pic>
      <p:grpSp>
        <p:nvGrpSpPr>
          <p:cNvPr id="2" name="グループ化 1">
            <a:extLst>
              <a:ext uri="{FF2B5EF4-FFF2-40B4-BE49-F238E27FC236}">
                <a16:creationId xmlns:a16="http://schemas.microsoft.com/office/drawing/2014/main" id="{F7C7746F-9ABE-8C61-D0C9-73C3BAC1DF0A}"/>
              </a:ext>
            </a:extLst>
          </p:cNvPr>
          <p:cNvGrpSpPr/>
          <p:nvPr/>
        </p:nvGrpSpPr>
        <p:grpSpPr>
          <a:xfrm>
            <a:off x="3521327" y="3428808"/>
            <a:ext cx="4017526" cy="1639268"/>
            <a:chOff x="-280463" y="2399405"/>
            <a:chExt cx="3457152" cy="1639268"/>
          </a:xfrm>
        </p:grpSpPr>
        <p:sp>
          <p:nvSpPr>
            <p:cNvPr id="4" name="二等辺三角形 3">
              <a:extLst>
                <a:ext uri="{FF2B5EF4-FFF2-40B4-BE49-F238E27FC236}">
                  <a16:creationId xmlns:a16="http://schemas.microsoft.com/office/drawing/2014/main" id="{98675A91-7675-EA92-558B-0585583288D6}"/>
                </a:ext>
              </a:extLst>
            </p:cNvPr>
            <p:cNvSpPr/>
            <p:nvPr/>
          </p:nvSpPr>
          <p:spPr>
            <a:xfrm rot="1886999">
              <a:off x="2271692" y="2399405"/>
              <a:ext cx="328836" cy="616108"/>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四角形: 角を丸くする 4">
              <a:extLst>
                <a:ext uri="{FF2B5EF4-FFF2-40B4-BE49-F238E27FC236}">
                  <a16:creationId xmlns:a16="http://schemas.microsoft.com/office/drawing/2014/main" id="{DA51D039-F8EA-4D81-F712-B57181331889}"/>
                </a:ext>
              </a:extLst>
            </p:cNvPr>
            <p:cNvSpPr/>
            <p:nvPr/>
          </p:nvSpPr>
          <p:spPr>
            <a:xfrm>
              <a:off x="-280463" y="2834806"/>
              <a:ext cx="3457152" cy="1203867"/>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200"/>
              </a:pPr>
              <a:r>
                <a:rPr lang="ja-JP" altLang="en-US" b="0" i="0" dirty="0">
                  <a:solidFill>
                    <a:schemeClr val="tx1"/>
                  </a:solidFill>
                  <a:effectLst/>
                  <a:latin typeface="HG丸ｺﾞｼｯｸM-PRO" panose="020F0600000000000000" pitchFamily="50" charset="-128"/>
                  <a:ea typeface="HG丸ｺﾞｼｯｸM-PRO" panose="020F0600000000000000" pitchFamily="50" charset="-128"/>
                </a:rPr>
                <a:t>寡婦控除・ひとり親控除の適用に影響します。寡婦もしくはひとり親に該当する場合は</a:t>
              </a:r>
              <a:endParaRPr lang="en-US" altLang="ja-JP" b="0" i="0" dirty="0">
                <a:solidFill>
                  <a:schemeClr val="tx1"/>
                </a:solidFill>
                <a:effectLst/>
                <a:latin typeface="HG丸ｺﾞｼｯｸM-PRO" panose="020F0600000000000000" pitchFamily="50" charset="-128"/>
                <a:ea typeface="HG丸ｺﾞｼｯｸM-PRO" panose="020F0600000000000000" pitchFamily="50" charset="-128"/>
              </a:endParaRPr>
            </a:p>
            <a:p>
              <a:pPr>
                <a:buSzPts val="1200"/>
              </a:pPr>
              <a:r>
                <a:rPr lang="ja-JP" altLang="en-US" b="0" i="0" dirty="0">
                  <a:solidFill>
                    <a:schemeClr val="tx1"/>
                  </a:solidFill>
                  <a:effectLst/>
                  <a:latin typeface="HG丸ｺﾞｼｯｸM-PRO" panose="020F0600000000000000" pitchFamily="50" charset="-128"/>
                  <a:ea typeface="HG丸ｺﾞｼｯｸM-PRO" panose="020F0600000000000000" pitchFamily="50" charset="-128"/>
                </a:rPr>
                <a:t>「いいえ」で回答ください。</a:t>
              </a:r>
              <a:endPar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p:txBody>
        </p:sp>
      </p:grpSp>
      <p:sp>
        <p:nvSpPr>
          <p:cNvPr id="6" name="Google Shape;140;gf675c7812c_0_5">
            <a:extLst>
              <a:ext uri="{FF2B5EF4-FFF2-40B4-BE49-F238E27FC236}">
                <a16:creationId xmlns:a16="http://schemas.microsoft.com/office/drawing/2014/main" id="{D2159731-91F6-C2D8-A2A7-22B7AEE9C3B8}"/>
              </a:ext>
            </a:extLst>
          </p:cNvPr>
          <p:cNvSpPr/>
          <p:nvPr/>
        </p:nvSpPr>
        <p:spPr>
          <a:xfrm>
            <a:off x="7150106" y="3134532"/>
            <a:ext cx="1884094" cy="318390"/>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9" name="グループ化 8">
            <a:extLst>
              <a:ext uri="{FF2B5EF4-FFF2-40B4-BE49-F238E27FC236}">
                <a16:creationId xmlns:a16="http://schemas.microsoft.com/office/drawing/2014/main" id="{FDECBEDF-4463-AA09-AE0C-57E161083D8B}"/>
              </a:ext>
            </a:extLst>
          </p:cNvPr>
          <p:cNvGrpSpPr/>
          <p:nvPr/>
        </p:nvGrpSpPr>
        <p:grpSpPr>
          <a:xfrm>
            <a:off x="8929553" y="3358722"/>
            <a:ext cx="209293" cy="306095"/>
            <a:chOff x="7166273" y="5363092"/>
            <a:chExt cx="209293" cy="306095"/>
          </a:xfrm>
        </p:grpSpPr>
        <p:sp>
          <p:nvSpPr>
            <p:cNvPr id="11" name="グラフィックス 17" descr="カーソル 単色塗りつぶし">
              <a:extLst>
                <a:ext uri="{FF2B5EF4-FFF2-40B4-BE49-F238E27FC236}">
                  <a16:creationId xmlns:a16="http://schemas.microsoft.com/office/drawing/2014/main" id="{9D0A14E1-B1F9-11A4-C57D-79E776789CDC}"/>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13" name="グループ化 12">
              <a:extLst>
                <a:ext uri="{FF2B5EF4-FFF2-40B4-BE49-F238E27FC236}">
                  <a16:creationId xmlns:a16="http://schemas.microsoft.com/office/drawing/2014/main" id="{B234772E-F93C-7561-B999-E80318356FE4}"/>
                </a:ext>
              </a:extLst>
            </p:cNvPr>
            <p:cNvGrpSpPr/>
            <p:nvPr/>
          </p:nvGrpSpPr>
          <p:grpSpPr>
            <a:xfrm rot="2075396">
              <a:off x="7166273" y="5363092"/>
              <a:ext cx="209293" cy="109319"/>
              <a:chOff x="7082309" y="4367678"/>
              <a:chExt cx="293412" cy="109319"/>
            </a:xfrm>
          </p:grpSpPr>
          <p:cxnSp>
            <p:nvCxnSpPr>
              <p:cNvPr id="15" name="直線コネクタ 14">
                <a:extLst>
                  <a:ext uri="{FF2B5EF4-FFF2-40B4-BE49-F238E27FC236}">
                    <a16:creationId xmlns:a16="http://schemas.microsoft.com/office/drawing/2014/main" id="{CC4402FA-2D43-C476-2745-6D7500F2223E}"/>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0249295-E5D7-C8BB-45D4-7E6E50BD67CE}"/>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5148272-CD4B-050A-5B2D-8D6FA25F942E}"/>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85508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0B8223E-2346-3FEC-8AF8-28B24E01C4E9}"/>
              </a:ext>
            </a:extLst>
          </p:cNvPr>
          <p:cNvSpPr/>
          <p:nvPr/>
        </p:nvSpPr>
        <p:spPr>
          <a:xfrm>
            <a:off x="1116000" y="2338828"/>
            <a:ext cx="10440000" cy="401264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D386C006-224F-B3D7-6F2C-C9F9EFA2CE73}"/>
              </a:ext>
            </a:extLst>
          </p:cNvPr>
          <p:cNvPicPr>
            <a:picLocks noChangeAspect="1"/>
          </p:cNvPicPr>
          <p:nvPr/>
        </p:nvPicPr>
        <p:blipFill>
          <a:blip r:embed="rId2"/>
          <a:stretch>
            <a:fillRect/>
          </a:stretch>
        </p:blipFill>
        <p:spPr>
          <a:xfrm>
            <a:off x="3366094" y="2739749"/>
            <a:ext cx="6001426" cy="3544840"/>
          </a:xfrm>
          <a:prstGeom prst="rect">
            <a:avLst/>
          </a:prstGeom>
        </p:spPr>
      </p:pic>
      <p:sp>
        <p:nvSpPr>
          <p:cNvPr id="12" name="テキスト プレースホルダー 1">
            <a:extLst>
              <a:ext uri="{FF2B5EF4-FFF2-40B4-BE49-F238E27FC236}">
                <a16:creationId xmlns:a16="http://schemas.microsoft.com/office/drawing/2014/main" id="{E3F3356E-934B-7857-7EF2-0B5B009B7207}"/>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15" name="四角形: 角を丸くする 14">
            <a:extLst>
              <a:ext uri="{FF2B5EF4-FFF2-40B4-BE49-F238E27FC236}">
                <a16:creationId xmlns:a16="http://schemas.microsoft.com/office/drawing/2014/main" id="{BAA1B665-0EDB-D127-37E5-E61E2CB6767D}"/>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7" name="テキスト プレースホルダー 2">
            <a:extLst>
              <a:ext uri="{FF2B5EF4-FFF2-40B4-BE49-F238E27FC236}">
                <a16:creationId xmlns:a16="http://schemas.microsoft.com/office/drawing/2014/main" id="{A50BF13A-6EDA-B52E-79FB-446A45067760}"/>
              </a:ext>
            </a:extLst>
          </p:cNvPr>
          <p:cNvSpPr>
            <a:spLocks noGrp="1"/>
          </p:cNvSpPr>
          <p:nvPr>
            <p:ph type="body" sz="quarter" idx="11"/>
          </p:nvPr>
        </p:nvSpPr>
        <p:spPr>
          <a:xfrm>
            <a:off x="1025525" y="1620000"/>
            <a:ext cx="10620375" cy="328613"/>
          </a:xfrm>
        </p:spPr>
        <p:txBody>
          <a:bodyPr>
            <a:noAutofit/>
          </a:bodyPr>
          <a:lstStyle/>
          <a:p>
            <a:pPr marL="0" marR="0" lvl="0" indent="0" algn="l" rtl="0">
              <a:lnSpc>
                <a:spcPct val="100000"/>
              </a:lnSpc>
              <a:spcBef>
                <a:spcPts val="0"/>
              </a:spcBef>
              <a:spcAft>
                <a:spcPts val="0"/>
              </a:spcAft>
              <a:buClr>
                <a:srgbClr val="000000"/>
              </a:buClr>
              <a:buSzPts val="950"/>
              <a:buFont typeface="Arial"/>
              <a:buNone/>
            </a:pPr>
            <a:r>
              <a:rPr lang="ja-JP" altLang="en-US" dirty="0">
                <a:solidFill>
                  <a:schemeClr val="tx1"/>
                </a:solidFill>
                <a:highlight>
                  <a:srgbClr val="FFFFFF"/>
                </a:highlight>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「はい」を選択すると、各控除</a:t>
            </a:r>
            <a:r>
              <a:rPr lang="en-US" altLang="ja-JP" dirty="0">
                <a:solidFill>
                  <a:schemeClr val="tx1"/>
                </a:solidFill>
                <a:highlight>
                  <a:srgbClr val="FFFFFF"/>
                </a:highlight>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ja-JP" altLang="ja-JP" sz="1800" b="0" i="0" u="none" strike="noStrike" cap="none" dirty="0">
                <a:solidFill>
                  <a:schemeClr val="tx1"/>
                </a:solidFill>
                <a:cs typeface="HiraMaruProN-W4"/>
                <a:sym typeface="HiraMaruProN-W4"/>
              </a:rPr>
              <a:t>生命保険・地震保険・社会保険・小規模企業共済保険控除</a:t>
            </a:r>
            <a:r>
              <a:rPr lang="en-US" altLang="ja-JP" dirty="0">
                <a:solidFill>
                  <a:schemeClr val="tx1"/>
                </a:solidFill>
                <a:highlight>
                  <a:srgbClr val="FFFFFF"/>
                </a:highlight>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ja-JP" altLang="en-US" dirty="0">
                <a:solidFill>
                  <a:schemeClr val="tx1"/>
                </a:solidFill>
                <a:highlight>
                  <a:srgbClr val="FFFFFF"/>
                </a:highlight>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の情報を入力するページに移ります。</a:t>
            </a:r>
            <a:endParaRPr lang="en-US" altLang="ja-JP" dirty="0">
              <a:solidFill>
                <a:schemeClr val="tx1"/>
              </a:solidFill>
            </a:endParaRPr>
          </a:p>
        </p:txBody>
      </p:sp>
      <p:sp>
        <p:nvSpPr>
          <p:cNvPr id="3" name="正方形/長方形 2">
            <a:extLst>
              <a:ext uri="{FF2B5EF4-FFF2-40B4-BE49-F238E27FC236}">
                <a16:creationId xmlns:a16="http://schemas.microsoft.com/office/drawing/2014/main" id="{62F3FFEE-0D55-1D3E-F41D-6C56857DB27A}"/>
              </a:ext>
            </a:extLst>
          </p:cNvPr>
          <p:cNvSpPr/>
          <p:nvPr/>
        </p:nvSpPr>
        <p:spPr>
          <a:xfrm>
            <a:off x="1116000" y="1080000"/>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保険料支払確認 </a:t>
            </a:r>
          </a:p>
        </p:txBody>
      </p:sp>
      <p:cxnSp>
        <p:nvCxnSpPr>
          <p:cNvPr id="17" name="Google Shape;171;g152ec4e6b97_1_19">
            <a:extLst>
              <a:ext uri="{FF2B5EF4-FFF2-40B4-BE49-F238E27FC236}">
                <a16:creationId xmlns:a16="http://schemas.microsoft.com/office/drawing/2014/main" id="{C70B7F5B-FAD1-9EFB-008B-F70DCBAD28F3}"/>
              </a:ext>
            </a:extLst>
          </p:cNvPr>
          <p:cNvCxnSpPr>
            <a:cxnSpLocks/>
          </p:cNvCxnSpPr>
          <p:nvPr/>
        </p:nvCxnSpPr>
        <p:spPr>
          <a:xfrm>
            <a:off x="4842785" y="3937726"/>
            <a:ext cx="2083795" cy="0"/>
          </a:xfrm>
          <a:prstGeom prst="straightConnector1">
            <a:avLst/>
          </a:prstGeom>
          <a:noFill/>
          <a:ln w="28575" cap="flat" cmpd="sng">
            <a:solidFill>
              <a:srgbClr val="FF0000"/>
            </a:solidFill>
            <a:prstDash val="solid"/>
            <a:round/>
            <a:headEnd type="none" w="sm" len="sm"/>
            <a:tailEnd type="none" w="sm" len="sm"/>
          </a:ln>
        </p:spPr>
      </p:cxnSp>
      <p:grpSp>
        <p:nvGrpSpPr>
          <p:cNvPr id="18" name="グループ化 17">
            <a:extLst>
              <a:ext uri="{FF2B5EF4-FFF2-40B4-BE49-F238E27FC236}">
                <a16:creationId xmlns:a16="http://schemas.microsoft.com/office/drawing/2014/main" id="{95833219-266A-41FB-7064-7E81486C682A}"/>
              </a:ext>
            </a:extLst>
          </p:cNvPr>
          <p:cNvGrpSpPr/>
          <p:nvPr/>
        </p:nvGrpSpPr>
        <p:grpSpPr>
          <a:xfrm>
            <a:off x="7819688" y="3890181"/>
            <a:ext cx="3356920" cy="1831676"/>
            <a:chOff x="409468" y="2447330"/>
            <a:chExt cx="3438451" cy="2345585"/>
          </a:xfrm>
        </p:grpSpPr>
        <p:sp>
          <p:nvSpPr>
            <p:cNvPr id="19" name="二等辺三角形 18">
              <a:extLst>
                <a:ext uri="{FF2B5EF4-FFF2-40B4-BE49-F238E27FC236}">
                  <a16:creationId xmlns:a16="http://schemas.microsoft.com/office/drawing/2014/main" id="{92A41A3E-41DD-295C-FF4C-4E392BBF7D59}"/>
                </a:ext>
              </a:extLst>
            </p:cNvPr>
            <p:cNvSpPr/>
            <p:nvPr/>
          </p:nvSpPr>
          <p:spPr>
            <a:xfrm rot="13045395">
              <a:off x="705485" y="4003947"/>
              <a:ext cx="256790" cy="788968"/>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四角形: 角を丸くする 19">
              <a:extLst>
                <a:ext uri="{FF2B5EF4-FFF2-40B4-BE49-F238E27FC236}">
                  <a16:creationId xmlns:a16="http://schemas.microsoft.com/office/drawing/2014/main" id="{4138BA9C-5E69-7C11-E8A9-EB92AE1EB2F7}"/>
                </a:ext>
              </a:extLst>
            </p:cNvPr>
            <p:cNvSpPr/>
            <p:nvPr/>
          </p:nvSpPr>
          <p:spPr>
            <a:xfrm>
              <a:off x="409468" y="2447330"/>
              <a:ext cx="3438451" cy="1846783"/>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400"/>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各種控除証明書に記載されている情報が必要になりますので</a:t>
              </a:r>
            </a:p>
            <a:p>
              <a:pPr>
                <a:buSzPts val="1400"/>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控除証明書をお手元に用意ください。</a:t>
              </a:r>
            </a:p>
          </p:txBody>
        </p:sp>
      </p:grpSp>
      <p:sp>
        <p:nvSpPr>
          <p:cNvPr id="22" name="Google Shape;140;gf675c7812c_0_5">
            <a:extLst>
              <a:ext uri="{FF2B5EF4-FFF2-40B4-BE49-F238E27FC236}">
                <a16:creationId xmlns:a16="http://schemas.microsoft.com/office/drawing/2014/main" id="{B3AFBBD6-5850-0AD5-0132-A645037B4713}"/>
              </a:ext>
            </a:extLst>
          </p:cNvPr>
          <p:cNvSpPr/>
          <p:nvPr/>
        </p:nvSpPr>
        <p:spPr>
          <a:xfrm>
            <a:off x="6553407" y="5660758"/>
            <a:ext cx="1564653" cy="310520"/>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25" name="グループ化 24">
            <a:extLst>
              <a:ext uri="{FF2B5EF4-FFF2-40B4-BE49-F238E27FC236}">
                <a16:creationId xmlns:a16="http://schemas.microsoft.com/office/drawing/2014/main" id="{448DD681-476A-9E81-B3E8-9886D4C99B09}"/>
              </a:ext>
            </a:extLst>
          </p:cNvPr>
          <p:cNvGrpSpPr/>
          <p:nvPr/>
        </p:nvGrpSpPr>
        <p:grpSpPr>
          <a:xfrm>
            <a:off x="8214778" y="5768357"/>
            <a:ext cx="209293" cy="306095"/>
            <a:chOff x="7166273" y="5363092"/>
            <a:chExt cx="209293" cy="306095"/>
          </a:xfrm>
        </p:grpSpPr>
        <p:sp>
          <p:nvSpPr>
            <p:cNvPr id="29" name="グラフィックス 17" descr="カーソル 単色塗りつぶし">
              <a:extLst>
                <a:ext uri="{FF2B5EF4-FFF2-40B4-BE49-F238E27FC236}">
                  <a16:creationId xmlns:a16="http://schemas.microsoft.com/office/drawing/2014/main" id="{C5995AFF-C0E4-9D6C-E060-6363BD6B8F7A}"/>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30" name="グループ化 29">
              <a:extLst>
                <a:ext uri="{FF2B5EF4-FFF2-40B4-BE49-F238E27FC236}">
                  <a16:creationId xmlns:a16="http://schemas.microsoft.com/office/drawing/2014/main" id="{D8A8F98F-02BB-920F-2C1E-2610B40B09AF}"/>
                </a:ext>
              </a:extLst>
            </p:cNvPr>
            <p:cNvGrpSpPr/>
            <p:nvPr/>
          </p:nvGrpSpPr>
          <p:grpSpPr>
            <a:xfrm rot="2075396">
              <a:off x="7166273" y="5363092"/>
              <a:ext cx="209293" cy="109319"/>
              <a:chOff x="7082309" y="4367678"/>
              <a:chExt cx="293412" cy="109319"/>
            </a:xfrm>
          </p:grpSpPr>
          <p:cxnSp>
            <p:nvCxnSpPr>
              <p:cNvPr id="31" name="直線コネクタ 30">
                <a:extLst>
                  <a:ext uri="{FF2B5EF4-FFF2-40B4-BE49-F238E27FC236}">
                    <a16:creationId xmlns:a16="http://schemas.microsoft.com/office/drawing/2014/main" id="{F8E4127D-DAB9-80DA-4795-D7C77A3F8B0D}"/>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9C7CBAD2-F7A3-A5E5-4863-B3B0756FD3FA}"/>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F6E2180B-C816-69DA-370B-935679AD7710}"/>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93454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プレースホルダー 1">
            <a:extLst>
              <a:ext uri="{FF2B5EF4-FFF2-40B4-BE49-F238E27FC236}">
                <a16:creationId xmlns:a16="http://schemas.microsoft.com/office/drawing/2014/main" id="{8C33B140-B027-DA2A-9E08-F2CA8516C8F4}"/>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24" name="四角形: 角を丸くする 23">
            <a:extLst>
              <a:ext uri="{FF2B5EF4-FFF2-40B4-BE49-F238E27FC236}">
                <a16:creationId xmlns:a16="http://schemas.microsoft.com/office/drawing/2014/main" id="{E8202747-9B10-FD92-059E-5E0B4C03F14D}"/>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17" name="正方形/長方形 16">
            <a:extLst>
              <a:ext uri="{FF2B5EF4-FFF2-40B4-BE49-F238E27FC236}">
                <a16:creationId xmlns:a16="http://schemas.microsoft.com/office/drawing/2014/main" id="{92D406EB-AF7D-CD6C-E149-2D7ABDA5573B}"/>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18" name="正方形/長方形 17">
            <a:extLst>
              <a:ext uri="{FF2B5EF4-FFF2-40B4-BE49-F238E27FC236}">
                <a16:creationId xmlns:a16="http://schemas.microsoft.com/office/drawing/2014/main" id="{CAA85DD1-6C31-DBAD-D5A0-17246FD6785E}"/>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生命保険料入力 ①</a:t>
            </a:r>
          </a:p>
        </p:txBody>
      </p:sp>
      <p:pic>
        <p:nvPicPr>
          <p:cNvPr id="25" name="Google Shape;393;g152ec4e6b97_1_27">
            <a:extLst>
              <a:ext uri="{FF2B5EF4-FFF2-40B4-BE49-F238E27FC236}">
                <a16:creationId xmlns:a16="http://schemas.microsoft.com/office/drawing/2014/main" id="{1826DC54-FAD6-C563-5F7D-5F7E490755B2}"/>
              </a:ext>
            </a:extLst>
          </p:cNvPr>
          <p:cNvPicPr preferRelativeResize="0"/>
          <p:nvPr/>
        </p:nvPicPr>
        <p:blipFill rotWithShape="1">
          <a:blip r:embed="rId2">
            <a:alphaModFix/>
          </a:blip>
          <a:srcRect/>
          <a:stretch/>
        </p:blipFill>
        <p:spPr>
          <a:xfrm>
            <a:off x="4331418" y="2007172"/>
            <a:ext cx="4009164" cy="4134354"/>
          </a:xfrm>
          <a:prstGeom prst="rect">
            <a:avLst/>
          </a:prstGeom>
          <a:noFill/>
          <a:ln w="12700" cap="flat" cmpd="sng">
            <a:solidFill>
              <a:schemeClr val="tx1"/>
            </a:solidFill>
            <a:prstDash val="solid"/>
            <a:round/>
            <a:headEnd type="none" w="sm" len="sm"/>
            <a:tailEnd type="none" w="sm" len="sm"/>
          </a:ln>
        </p:spPr>
      </p:pic>
      <p:grpSp>
        <p:nvGrpSpPr>
          <p:cNvPr id="26" name="グループ化 25">
            <a:extLst>
              <a:ext uri="{FF2B5EF4-FFF2-40B4-BE49-F238E27FC236}">
                <a16:creationId xmlns:a16="http://schemas.microsoft.com/office/drawing/2014/main" id="{CEF77BF0-6E82-F3E5-B76D-D45CECB97277}"/>
              </a:ext>
            </a:extLst>
          </p:cNvPr>
          <p:cNvGrpSpPr/>
          <p:nvPr/>
        </p:nvGrpSpPr>
        <p:grpSpPr>
          <a:xfrm>
            <a:off x="1411450" y="3802623"/>
            <a:ext cx="5507510" cy="1006360"/>
            <a:chOff x="409467" y="1992989"/>
            <a:chExt cx="4816119" cy="1288712"/>
          </a:xfrm>
        </p:grpSpPr>
        <p:sp>
          <p:nvSpPr>
            <p:cNvPr id="28" name="二等辺三角形 27">
              <a:extLst>
                <a:ext uri="{FF2B5EF4-FFF2-40B4-BE49-F238E27FC236}">
                  <a16:creationId xmlns:a16="http://schemas.microsoft.com/office/drawing/2014/main" id="{199D2B0C-5ED9-8B11-AC61-BA2F81D74FD3}"/>
                </a:ext>
              </a:extLst>
            </p:cNvPr>
            <p:cNvSpPr/>
            <p:nvPr/>
          </p:nvSpPr>
          <p:spPr>
            <a:xfrm rot="1433450">
              <a:off x="4209323" y="1992989"/>
              <a:ext cx="330029" cy="908679"/>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9E2BE705-844C-64F7-3400-CA06B4443F80}"/>
                </a:ext>
              </a:extLst>
            </p:cNvPr>
            <p:cNvSpPr/>
            <p:nvPr/>
          </p:nvSpPr>
          <p:spPr>
            <a:xfrm>
              <a:off x="409467" y="2447332"/>
              <a:ext cx="4816119" cy="834369"/>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200"/>
              </a:pPr>
              <a:r>
                <a:rPr lang="ja-JP"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rPr>
                <a:t>生命保険料控除を適用したい場合は「はい」を選択してください。</a:t>
              </a:r>
            </a:p>
          </p:txBody>
        </p:sp>
      </p:grpSp>
      <p:sp>
        <p:nvSpPr>
          <p:cNvPr id="30" name="Google Shape;140;gf675c7812c_0_5">
            <a:extLst>
              <a:ext uri="{FF2B5EF4-FFF2-40B4-BE49-F238E27FC236}">
                <a16:creationId xmlns:a16="http://schemas.microsoft.com/office/drawing/2014/main" id="{D921F029-6C79-73C9-27AF-9567FA9DA6EC}"/>
              </a:ext>
            </a:extLst>
          </p:cNvPr>
          <p:cNvSpPr/>
          <p:nvPr/>
        </p:nvSpPr>
        <p:spPr>
          <a:xfrm>
            <a:off x="6261733" y="3505855"/>
            <a:ext cx="1102689" cy="261862"/>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31" name="グループ化 30">
            <a:extLst>
              <a:ext uri="{FF2B5EF4-FFF2-40B4-BE49-F238E27FC236}">
                <a16:creationId xmlns:a16="http://schemas.microsoft.com/office/drawing/2014/main" id="{1DD02B1C-92ED-B4B8-779B-BD0E37CF7071}"/>
              </a:ext>
            </a:extLst>
          </p:cNvPr>
          <p:cNvGrpSpPr/>
          <p:nvPr/>
        </p:nvGrpSpPr>
        <p:grpSpPr>
          <a:xfrm>
            <a:off x="7346088" y="3606268"/>
            <a:ext cx="209293" cy="306095"/>
            <a:chOff x="7166273" y="5363092"/>
            <a:chExt cx="209293" cy="306095"/>
          </a:xfrm>
        </p:grpSpPr>
        <p:sp>
          <p:nvSpPr>
            <p:cNvPr id="32" name="グラフィックス 17" descr="カーソル 単色塗りつぶし">
              <a:extLst>
                <a:ext uri="{FF2B5EF4-FFF2-40B4-BE49-F238E27FC236}">
                  <a16:creationId xmlns:a16="http://schemas.microsoft.com/office/drawing/2014/main" id="{11391369-C836-E501-6EF6-E61DDBB46EC5}"/>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33" name="グループ化 32">
              <a:extLst>
                <a:ext uri="{FF2B5EF4-FFF2-40B4-BE49-F238E27FC236}">
                  <a16:creationId xmlns:a16="http://schemas.microsoft.com/office/drawing/2014/main" id="{5EF62FD1-9529-5BC2-E065-FE491CD10E36}"/>
                </a:ext>
              </a:extLst>
            </p:cNvPr>
            <p:cNvGrpSpPr/>
            <p:nvPr/>
          </p:nvGrpSpPr>
          <p:grpSpPr>
            <a:xfrm rot="2075396">
              <a:off x="7166273" y="5363092"/>
              <a:ext cx="209293" cy="109319"/>
              <a:chOff x="7082309" y="4367678"/>
              <a:chExt cx="293412" cy="109319"/>
            </a:xfrm>
          </p:grpSpPr>
          <p:cxnSp>
            <p:nvCxnSpPr>
              <p:cNvPr id="34" name="直線コネクタ 33">
                <a:extLst>
                  <a:ext uri="{FF2B5EF4-FFF2-40B4-BE49-F238E27FC236}">
                    <a16:creationId xmlns:a16="http://schemas.microsoft.com/office/drawing/2014/main" id="{A3EF99E2-1227-6D9A-01F0-7E0CFEA66059}"/>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EA0AA48-44E3-BE66-3E4D-2A8E7BF2287C}"/>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FA8BFA02-7578-6D03-08E4-A18F6E170914}"/>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34181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プレースホルダー 1">
            <a:extLst>
              <a:ext uri="{FF2B5EF4-FFF2-40B4-BE49-F238E27FC236}">
                <a16:creationId xmlns:a16="http://schemas.microsoft.com/office/drawing/2014/main" id="{99AB6412-BDE0-E451-AB5D-1DAC85AB2F81}"/>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30" name="四角形: 角を丸くする 29">
            <a:extLst>
              <a:ext uri="{FF2B5EF4-FFF2-40B4-BE49-F238E27FC236}">
                <a16:creationId xmlns:a16="http://schemas.microsoft.com/office/drawing/2014/main" id="{A324529E-D8DF-6DB3-5651-066A0BFF9753}"/>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正方形/長方形 1">
            <a:extLst>
              <a:ext uri="{FF2B5EF4-FFF2-40B4-BE49-F238E27FC236}">
                <a16:creationId xmlns:a16="http://schemas.microsoft.com/office/drawing/2014/main" id="{FB77922C-47ED-079A-1F57-0138523C187C}"/>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3" name="正方形/長方形 2">
            <a:extLst>
              <a:ext uri="{FF2B5EF4-FFF2-40B4-BE49-F238E27FC236}">
                <a16:creationId xmlns:a16="http://schemas.microsoft.com/office/drawing/2014/main" id="{552A26F0-B4E1-F647-E666-C6A909C6312A}"/>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生命保険料入力 ②</a:t>
            </a:r>
          </a:p>
        </p:txBody>
      </p:sp>
      <p:pic>
        <p:nvPicPr>
          <p:cNvPr id="7" name="Google Shape;246;g152ec4e6b97_0_66">
            <a:extLst>
              <a:ext uri="{FF2B5EF4-FFF2-40B4-BE49-F238E27FC236}">
                <a16:creationId xmlns:a16="http://schemas.microsoft.com/office/drawing/2014/main" id="{EC0B30D8-78E4-5C16-0B73-83FB6C8F84D1}"/>
              </a:ext>
            </a:extLst>
          </p:cNvPr>
          <p:cNvPicPr preferRelativeResize="0"/>
          <p:nvPr/>
        </p:nvPicPr>
        <p:blipFill rotWithShape="1">
          <a:blip r:embed="rId2"/>
          <a:srcRect t="1226" b="-41"/>
          <a:stretch/>
        </p:blipFill>
        <p:spPr>
          <a:xfrm>
            <a:off x="3941894" y="2042160"/>
            <a:ext cx="4785546" cy="4155440"/>
          </a:xfrm>
          <a:prstGeom prst="rect">
            <a:avLst/>
          </a:prstGeom>
          <a:noFill/>
          <a:ln w="12700" cap="flat" cmpd="sng">
            <a:solidFill>
              <a:schemeClr val="tx1"/>
            </a:solidFill>
            <a:prstDash val="solid"/>
            <a:round/>
            <a:headEnd type="none" w="sm" len="sm"/>
            <a:tailEnd type="none" w="sm" len="sm"/>
          </a:ln>
        </p:spPr>
      </p:pic>
      <p:sp>
        <p:nvSpPr>
          <p:cNvPr id="20" name="Google Shape;140;gf675c7812c_0_5">
            <a:extLst>
              <a:ext uri="{FF2B5EF4-FFF2-40B4-BE49-F238E27FC236}">
                <a16:creationId xmlns:a16="http://schemas.microsoft.com/office/drawing/2014/main" id="{801F9455-E80B-088F-83C6-B0A58EF91ECA}"/>
              </a:ext>
            </a:extLst>
          </p:cNvPr>
          <p:cNvSpPr/>
          <p:nvPr/>
        </p:nvSpPr>
        <p:spPr>
          <a:xfrm>
            <a:off x="5905500" y="3353238"/>
            <a:ext cx="1228725" cy="221942"/>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28" name="Google Shape;140;gf675c7812c_0_5">
            <a:extLst>
              <a:ext uri="{FF2B5EF4-FFF2-40B4-BE49-F238E27FC236}">
                <a16:creationId xmlns:a16="http://schemas.microsoft.com/office/drawing/2014/main" id="{2C252C15-8DCD-22EF-88E3-D8252C0F88F0}"/>
              </a:ext>
            </a:extLst>
          </p:cNvPr>
          <p:cNvSpPr/>
          <p:nvPr/>
        </p:nvSpPr>
        <p:spPr>
          <a:xfrm>
            <a:off x="5905501" y="4262424"/>
            <a:ext cx="1265764" cy="206211"/>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31" name="Google Shape;140;gf675c7812c_0_5">
            <a:extLst>
              <a:ext uri="{FF2B5EF4-FFF2-40B4-BE49-F238E27FC236}">
                <a16:creationId xmlns:a16="http://schemas.microsoft.com/office/drawing/2014/main" id="{212F5421-4621-29FA-F4AB-FA4C8887D4C0}"/>
              </a:ext>
            </a:extLst>
          </p:cNvPr>
          <p:cNvSpPr/>
          <p:nvPr/>
        </p:nvSpPr>
        <p:spPr>
          <a:xfrm>
            <a:off x="5905500" y="4468635"/>
            <a:ext cx="1362075" cy="221942"/>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33" name="グループ化 32">
            <a:extLst>
              <a:ext uri="{FF2B5EF4-FFF2-40B4-BE49-F238E27FC236}">
                <a16:creationId xmlns:a16="http://schemas.microsoft.com/office/drawing/2014/main" id="{E00765C8-9346-1D8C-80EB-649F7A3FE9A7}"/>
              </a:ext>
            </a:extLst>
          </p:cNvPr>
          <p:cNvGrpSpPr/>
          <p:nvPr/>
        </p:nvGrpSpPr>
        <p:grpSpPr>
          <a:xfrm>
            <a:off x="6305282" y="2108942"/>
            <a:ext cx="4770719" cy="955696"/>
            <a:chOff x="840860" y="3508925"/>
            <a:chExt cx="4171822" cy="1223834"/>
          </a:xfrm>
        </p:grpSpPr>
        <p:sp>
          <p:nvSpPr>
            <p:cNvPr id="34" name="二等辺三角形 33">
              <a:extLst>
                <a:ext uri="{FF2B5EF4-FFF2-40B4-BE49-F238E27FC236}">
                  <a16:creationId xmlns:a16="http://schemas.microsoft.com/office/drawing/2014/main" id="{31A285DF-0B58-4CAD-B4F5-F00DCE1ED8BE}"/>
                </a:ext>
              </a:extLst>
            </p:cNvPr>
            <p:cNvSpPr/>
            <p:nvPr/>
          </p:nvSpPr>
          <p:spPr>
            <a:xfrm rot="12704762">
              <a:off x="1883458" y="3824080"/>
              <a:ext cx="330029" cy="908679"/>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四角形: 角を丸くする 34">
              <a:extLst>
                <a:ext uri="{FF2B5EF4-FFF2-40B4-BE49-F238E27FC236}">
                  <a16:creationId xmlns:a16="http://schemas.microsoft.com/office/drawing/2014/main" id="{C827F244-6446-AA65-B91A-79D6A761289C}"/>
                </a:ext>
              </a:extLst>
            </p:cNvPr>
            <p:cNvSpPr/>
            <p:nvPr/>
          </p:nvSpPr>
          <p:spPr>
            <a:xfrm>
              <a:off x="840860" y="3508925"/>
              <a:ext cx="4171822" cy="713665"/>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2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一般・介護医療・個人年金から種類を選択</a:t>
              </a: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してください。</a:t>
              </a:r>
              <a:endPar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p:txBody>
        </p:sp>
      </p:grpSp>
      <p:grpSp>
        <p:nvGrpSpPr>
          <p:cNvPr id="36" name="グループ化 35">
            <a:extLst>
              <a:ext uri="{FF2B5EF4-FFF2-40B4-BE49-F238E27FC236}">
                <a16:creationId xmlns:a16="http://schemas.microsoft.com/office/drawing/2014/main" id="{02BE2D2F-ADDE-A1DA-EFC4-70C542FD9451}"/>
              </a:ext>
            </a:extLst>
          </p:cNvPr>
          <p:cNvGrpSpPr/>
          <p:nvPr/>
        </p:nvGrpSpPr>
        <p:grpSpPr>
          <a:xfrm>
            <a:off x="7134225" y="3530439"/>
            <a:ext cx="3633591" cy="695843"/>
            <a:chOff x="530256" y="3508927"/>
            <a:chExt cx="3177445" cy="891075"/>
          </a:xfrm>
        </p:grpSpPr>
        <p:sp>
          <p:nvSpPr>
            <p:cNvPr id="37" name="二等辺三角形 36">
              <a:extLst>
                <a:ext uri="{FF2B5EF4-FFF2-40B4-BE49-F238E27FC236}">
                  <a16:creationId xmlns:a16="http://schemas.microsoft.com/office/drawing/2014/main" id="{EA1B17C8-CFD7-7083-694C-C5898369CC72}"/>
                </a:ext>
              </a:extLst>
            </p:cNvPr>
            <p:cNvSpPr/>
            <p:nvPr/>
          </p:nvSpPr>
          <p:spPr>
            <a:xfrm rot="17457195">
              <a:off x="598064" y="3662526"/>
              <a:ext cx="263478" cy="399094"/>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四角形: 角を丸くする 37">
              <a:extLst>
                <a:ext uri="{FF2B5EF4-FFF2-40B4-BE49-F238E27FC236}">
                  <a16:creationId xmlns:a16="http://schemas.microsoft.com/office/drawing/2014/main" id="{2599AFAD-D6D5-59F5-5054-60E9833E4AA1}"/>
                </a:ext>
              </a:extLst>
            </p:cNvPr>
            <p:cNvSpPr/>
            <p:nvPr/>
          </p:nvSpPr>
          <p:spPr>
            <a:xfrm>
              <a:off x="824380" y="3508927"/>
              <a:ext cx="2883321" cy="891075"/>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控除証明書に記載されている</a:t>
              </a:r>
              <a:endParaRPr lang="ja-JP" altLang="en-US" dirty="0">
                <a:solidFill>
                  <a:schemeClr val="tx1"/>
                </a:solidFill>
                <a:effectLst/>
                <a:latin typeface="HG丸ｺﾞｼｯｸM-PRO" panose="020F0600000000000000" pitchFamily="50" charset="-128"/>
                <a:ea typeface="HG丸ｺﾞｼｯｸM-PRO" panose="020F0600000000000000" pitchFamily="50" charset="-128"/>
              </a:endParaRPr>
            </a:p>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「年金の種類」または「保険の種類」</a:t>
              </a:r>
              <a:endParaRPr lang="en-US" altLang="ja-JP"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を入力</a:t>
              </a:r>
              <a:r>
                <a:rPr lang="ja-JP" altLang="en-US" dirty="0">
                  <a:solidFill>
                    <a:schemeClr val="tx1"/>
                  </a:solidFill>
                  <a:latin typeface="HG丸ｺﾞｼｯｸM-PRO" panose="020F0600000000000000" pitchFamily="50" charset="-128"/>
                  <a:ea typeface="HG丸ｺﾞｼｯｸM-PRO" panose="020F0600000000000000" pitchFamily="50" charset="-128"/>
                </a:rPr>
                <a:t>してください。</a:t>
              </a:r>
              <a:endParaRPr lang="ja-JP" altLang="en-US" dirty="0">
                <a:solidFill>
                  <a:schemeClr val="tx1"/>
                </a:solidFill>
                <a:effectLst/>
                <a:latin typeface="HG丸ｺﾞｼｯｸM-PRO" panose="020F0600000000000000" pitchFamily="50" charset="-128"/>
                <a:ea typeface="HG丸ｺﾞｼｯｸM-PRO" panose="020F0600000000000000" pitchFamily="50" charset="-128"/>
              </a:endParaRPr>
            </a:p>
          </p:txBody>
        </p:sp>
      </p:grpSp>
      <p:grpSp>
        <p:nvGrpSpPr>
          <p:cNvPr id="39" name="グループ化 38">
            <a:extLst>
              <a:ext uri="{FF2B5EF4-FFF2-40B4-BE49-F238E27FC236}">
                <a16:creationId xmlns:a16="http://schemas.microsoft.com/office/drawing/2014/main" id="{80862262-A012-584F-068F-1BC39EC25B0A}"/>
              </a:ext>
            </a:extLst>
          </p:cNvPr>
          <p:cNvGrpSpPr/>
          <p:nvPr/>
        </p:nvGrpSpPr>
        <p:grpSpPr>
          <a:xfrm>
            <a:off x="6553535" y="4913526"/>
            <a:ext cx="4770718" cy="1059366"/>
            <a:chOff x="656502" y="2888649"/>
            <a:chExt cx="4171821" cy="1356591"/>
          </a:xfrm>
        </p:grpSpPr>
        <p:sp>
          <p:nvSpPr>
            <p:cNvPr id="40" name="二等辺三角形 39">
              <a:extLst>
                <a:ext uri="{FF2B5EF4-FFF2-40B4-BE49-F238E27FC236}">
                  <a16:creationId xmlns:a16="http://schemas.microsoft.com/office/drawing/2014/main" id="{D6732759-5AAF-0454-910A-22EB6D4C44CC}"/>
                </a:ext>
              </a:extLst>
            </p:cNvPr>
            <p:cNvSpPr/>
            <p:nvPr/>
          </p:nvSpPr>
          <p:spPr>
            <a:xfrm rot="17457195">
              <a:off x="904275" y="2820841"/>
              <a:ext cx="263478" cy="399094"/>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四角形: 角を丸くする 40">
              <a:extLst>
                <a:ext uri="{FF2B5EF4-FFF2-40B4-BE49-F238E27FC236}">
                  <a16:creationId xmlns:a16="http://schemas.microsoft.com/office/drawing/2014/main" id="{1AEF22A3-1451-B65E-6613-EF6521023DC4}"/>
                </a:ext>
              </a:extLst>
            </p:cNvPr>
            <p:cNvSpPr/>
            <p:nvPr/>
          </p:nvSpPr>
          <p:spPr>
            <a:xfrm>
              <a:off x="656502" y="2995292"/>
              <a:ext cx="4171821" cy="1249948"/>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控除証明書に「○○申告額」・「申告額」の項目で</a:t>
              </a:r>
              <a:endParaRPr lang="ja-JP" altLang="en-US" dirty="0">
                <a:solidFill>
                  <a:schemeClr val="tx1"/>
                </a:solidFill>
                <a:effectLst/>
                <a:latin typeface="HG丸ｺﾞｼｯｸM-PRO" panose="020F0600000000000000" pitchFamily="50" charset="-128"/>
                <a:ea typeface="HG丸ｺﾞｼｯｸM-PRO" panose="020F0600000000000000" pitchFamily="50" charset="-128"/>
              </a:endParaRPr>
            </a:p>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記載されている年間に支払った金額を入力</a:t>
              </a:r>
              <a:r>
                <a:rPr lang="ja-JP" altLang="en-US" dirty="0">
                  <a:solidFill>
                    <a:schemeClr val="tx1"/>
                  </a:solidFill>
                  <a:latin typeface="HG丸ｺﾞｼｯｸM-PRO" panose="020F0600000000000000" pitchFamily="50" charset="-128"/>
                  <a:ea typeface="HG丸ｺﾞｼｯｸM-PRO" panose="020F0600000000000000" pitchFamily="50" charset="-128"/>
                </a:rPr>
                <a:t>してください。</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r>
                <a:rPr lang="en-US" altLang="ja-JP" dirty="0">
                  <a:solidFill>
                    <a:schemeClr val="tx1"/>
                  </a:solidFill>
                  <a:effectLst/>
                  <a:latin typeface="HG丸ｺﾞｼｯｸM-PRO" panose="020F0600000000000000" pitchFamily="50" charset="-128"/>
                  <a:ea typeface="HG丸ｺﾞｼｯｸM-PRO" panose="020F0600000000000000" pitchFamily="50" charset="-128"/>
                </a:rPr>
                <a:t>※</a:t>
              </a: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生命保険会社によって名称は異なります。</a:t>
              </a:r>
              <a:endParaRPr lang="ja-JP" altLang="en-US" dirty="0">
                <a:solidFill>
                  <a:schemeClr val="tx1"/>
                </a:solidFill>
                <a:effectLst/>
                <a:latin typeface="HG丸ｺﾞｼｯｸM-PRO" panose="020F0600000000000000" pitchFamily="50" charset="-128"/>
                <a:ea typeface="HG丸ｺﾞｼｯｸM-PRO" panose="020F0600000000000000" pitchFamily="50" charset="-128"/>
              </a:endParaRPr>
            </a:p>
          </p:txBody>
        </p:sp>
      </p:grpSp>
      <p:grpSp>
        <p:nvGrpSpPr>
          <p:cNvPr id="42" name="グループ化 41">
            <a:extLst>
              <a:ext uri="{FF2B5EF4-FFF2-40B4-BE49-F238E27FC236}">
                <a16:creationId xmlns:a16="http://schemas.microsoft.com/office/drawing/2014/main" id="{7244DBFF-07DA-8876-DDD6-4C9039A0B668}"/>
              </a:ext>
            </a:extLst>
          </p:cNvPr>
          <p:cNvGrpSpPr/>
          <p:nvPr/>
        </p:nvGrpSpPr>
        <p:grpSpPr>
          <a:xfrm>
            <a:off x="2154574" y="3224842"/>
            <a:ext cx="3803101" cy="890204"/>
            <a:chOff x="1427701" y="3154042"/>
            <a:chExt cx="3325676" cy="1139967"/>
          </a:xfrm>
        </p:grpSpPr>
        <p:sp>
          <p:nvSpPr>
            <p:cNvPr id="43" name="二等辺三角形 42">
              <a:extLst>
                <a:ext uri="{FF2B5EF4-FFF2-40B4-BE49-F238E27FC236}">
                  <a16:creationId xmlns:a16="http://schemas.microsoft.com/office/drawing/2014/main" id="{9C4E03B3-5C7B-C9D4-0F6E-9E832C6117A1}"/>
                </a:ext>
              </a:extLst>
            </p:cNvPr>
            <p:cNvSpPr/>
            <p:nvPr/>
          </p:nvSpPr>
          <p:spPr>
            <a:xfrm rot="6716965">
              <a:off x="4373580" y="3914213"/>
              <a:ext cx="360499" cy="399094"/>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四角形: 角を丸くする 43">
              <a:extLst>
                <a:ext uri="{FF2B5EF4-FFF2-40B4-BE49-F238E27FC236}">
                  <a16:creationId xmlns:a16="http://schemas.microsoft.com/office/drawing/2014/main" id="{1F5FCF17-6350-0B9D-04A3-27A730E59CD7}"/>
                </a:ext>
              </a:extLst>
            </p:cNvPr>
            <p:cNvSpPr/>
            <p:nvPr/>
          </p:nvSpPr>
          <p:spPr>
            <a:xfrm>
              <a:off x="1427701" y="3154042"/>
              <a:ext cx="3126128" cy="1081539"/>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生命保険料控除証明書に記載されている</a:t>
              </a:r>
              <a:endParaRPr lang="ja-JP" altLang="en-US" dirty="0">
                <a:solidFill>
                  <a:schemeClr val="tx1"/>
                </a:solidFill>
                <a:effectLst/>
                <a:latin typeface="HG丸ｺﾞｼｯｸM-PRO" panose="020F0600000000000000" pitchFamily="50" charset="-128"/>
                <a:ea typeface="HG丸ｺﾞｼｯｸM-PRO" panose="020F0600000000000000" pitchFamily="50" charset="-128"/>
              </a:endParaRPr>
            </a:p>
            <a:p>
              <a:pPr rtl="0">
                <a:spcBef>
                  <a:spcPts val="0"/>
                </a:spcBef>
                <a:spcAft>
                  <a:spcPts val="0"/>
                </a:spcAft>
              </a:pPr>
              <a:r>
                <a:rPr lang="ja-JP" altLang="en-US" dirty="0">
                  <a:solidFill>
                    <a:schemeClr val="tx1"/>
                  </a:solidFill>
                  <a:latin typeface="HG丸ｺﾞｼｯｸM-PRO" panose="020F0600000000000000" pitchFamily="50" charset="-128"/>
                  <a:ea typeface="HG丸ｺﾞｼｯｸM-PRO" panose="020F0600000000000000" pitchFamily="50" charset="-128"/>
                </a:rPr>
                <a:t>適用</a:t>
              </a: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制度より「新契約」「旧契約」か</a:t>
              </a:r>
              <a:endParaRPr lang="en-US" altLang="ja-JP"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選択</a:t>
              </a:r>
              <a:r>
                <a:rPr lang="ja-JP" altLang="en-US" dirty="0">
                  <a:solidFill>
                    <a:schemeClr val="tx1"/>
                  </a:solidFill>
                  <a:latin typeface="HG丸ｺﾞｼｯｸM-PRO" panose="020F0600000000000000" pitchFamily="50" charset="-128"/>
                  <a:ea typeface="HG丸ｺﾞｼｯｸM-PRO" panose="020F0600000000000000" pitchFamily="50" charset="-128"/>
                </a:rPr>
                <a:t>してください。</a:t>
              </a:r>
              <a:endParaRPr lang="ja-JP" altLang="en-US" dirty="0">
                <a:solidFill>
                  <a:schemeClr val="tx1"/>
                </a:solidFill>
                <a:effectLst/>
                <a:latin typeface="HG丸ｺﾞｼｯｸM-PRO" panose="020F0600000000000000" pitchFamily="50" charset="-128"/>
                <a:ea typeface="HG丸ｺﾞｼｯｸM-PRO" panose="020F0600000000000000" pitchFamily="50" charset="-128"/>
              </a:endParaRPr>
            </a:p>
          </p:txBody>
        </p:sp>
      </p:grpSp>
      <p:sp>
        <p:nvSpPr>
          <p:cNvPr id="45" name="Google Shape;140;gf675c7812c_0_5">
            <a:extLst>
              <a:ext uri="{FF2B5EF4-FFF2-40B4-BE49-F238E27FC236}">
                <a16:creationId xmlns:a16="http://schemas.microsoft.com/office/drawing/2014/main" id="{13916FB9-2056-E220-A896-AD6278955F1D}"/>
              </a:ext>
            </a:extLst>
          </p:cNvPr>
          <p:cNvSpPr/>
          <p:nvPr/>
        </p:nvSpPr>
        <p:spPr>
          <a:xfrm>
            <a:off x="5883800" y="2880541"/>
            <a:ext cx="1228725" cy="221942"/>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46" name="グループ化 45">
            <a:extLst>
              <a:ext uri="{FF2B5EF4-FFF2-40B4-BE49-F238E27FC236}">
                <a16:creationId xmlns:a16="http://schemas.microsoft.com/office/drawing/2014/main" id="{81A03425-8412-6C20-8080-64E1BED2EF4B}"/>
              </a:ext>
            </a:extLst>
          </p:cNvPr>
          <p:cNvGrpSpPr/>
          <p:nvPr/>
        </p:nvGrpSpPr>
        <p:grpSpPr>
          <a:xfrm>
            <a:off x="6283582" y="2091242"/>
            <a:ext cx="4770719" cy="955696"/>
            <a:chOff x="840860" y="3508925"/>
            <a:chExt cx="4171822" cy="1223834"/>
          </a:xfrm>
        </p:grpSpPr>
        <p:sp>
          <p:nvSpPr>
            <p:cNvPr id="47" name="二等辺三角形 46">
              <a:extLst>
                <a:ext uri="{FF2B5EF4-FFF2-40B4-BE49-F238E27FC236}">
                  <a16:creationId xmlns:a16="http://schemas.microsoft.com/office/drawing/2014/main" id="{97A417E8-F1E9-BE19-C920-9E165D01BA2A}"/>
                </a:ext>
              </a:extLst>
            </p:cNvPr>
            <p:cNvSpPr/>
            <p:nvPr/>
          </p:nvSpPr>
          <p:spPr>
            <a:xfrm rot="12704762">
              <a:off x="1883458" y="3824080"/>
              <a:ext cx="330029" cy="908679"/>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四角形: 角を丸くする 47">
              <a:extLst>
                <a:ext uri="{FF2B5EF4-FFF2-40B4-BE49-F238E27FC236}">
                  <a16:creationId xmlns:a16="http://schemas.microsoft.com/office/drawing/2014/main" id="{9725D9FE-2C3D-0A05-2060-608522B1F7C0}"/>
                </a:ext>
              </a:extLst>
            </p:cNvPr>
            <p:cNvSpPr/>
            <p:nvPr/>
          </p:nvSpPr>
          <p:spPr>
            <a:xfrm>
              <a:off x="840860" y="3508925"/>
              <a:ext cx="4171822" cy="713665"/>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2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一般・介護医療・個人年金から種類を選択</a:t>
              </a: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してください。</a:t>
              </a:r>
              <a:endPar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p:txBody>
        </p:sp>
      </p:grpSp>
    </p:spTree>
    <p:extLst>
      <p:ext uri="{BB962C8B-B14F-4D97-AF65-F5344CB8AC3E}">
        <p14:creationId xmlns:p14="http://schemas.microsoft.com/office/powerpoint/2010/main" val="2377780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プレースホルダー 1">
            <a:extLst>
              <a:ext uri="{FF2B5EF4-FFF2-40B4-BE49-F238E27FC236}">
                <a16:creationId xmlns:a16="http://schemas.microsoft.com/office/drawing/2014/main" id="{99AB6412-BDE0-E451-AB5D-1DAC85AB2F81}"/>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30" name="四角形: 角を丸くする 29">
            <a:extLst>
              <a:ext uri="{FF2B5EF4-FFF2-40B4-BE49-F238E27FC236}">
                <a16:creationId xmlns:a16="http://schemas.microsoft.com/office/drawing/2014/main" id="{A324529E-D8DF-6DB3-5651-066A0BFF9753}"/>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3" name="正方形/長方形 2">
            <a:extLst>
              <a:ext uri="{FF2B5EF4-FFF2-40B4-BE49-F238E27FC236}">
                <a16:creationId xmlns:a16="http://schemas.microsoft.com/office/drawing/2014/main" id="{552A26F0-B4E1-F647-E666-C6A909C6312A}"/>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生命保険料入力 ③</a:t>
            </a:r>
          </a:p>
        </p:txBody>
      </p:sp>
      <p:grpSp>
        <p:nvGrpSpPr>
          <p:cNvPr id="5" name="グループ化 4">
            <a:extLst>
              <a:ext uri="{FF2B5EF4-FFF2-40B4-BE49-F238E27FC236}">
                <a16:creationId xmlns:a16="http://schemas.microsoft.com/office/drawing/2014/main" id="{9BB0384E-FFB1-7E34-9A34-62E19DC831C6}"/>
              </a:ext>
            </a:extLst>
          </p:cNvPr>
          <p:cNvGrpSpPr/>
          <p:nvPr/>
        </p:nvGrpSpPr>
        <p:grpSpPr>
          <a:xfrm>
            <a:off x="1026000" y="1619440"/>
            <a:ext cx="10360241" cy="4698233"/>
            <a:chOff x="1026000" y="1125652"/>
            <a:chExt cx="10360241" cy="4698233"/>
          </a:xfrm>
        </p:grpSpPr>
        <p:sp>
          <p:nvSpPr>
            <p:cNvPr id="6" name="四角形: 角を丸くする 5">
              <a:extLst>
                <a:ext uri="{FF2B5EF4-FFF2-40B4-BE49-F238E27FC236}">
                  <a16:creationId xmlns:a16="http://schemas.microsoft.com/office/drawing/2014/main" id="{B9F36517-B4E1-2BB9-7391-831399568B84}"/>
                </a:ext>
              </a:extLst>
            </p:cNvPr>
            <p:cNvSpPr/>
            <p:nvPr/>
          </p:nvSpPr>
          <p:spPr>
            <a:xfrm>
              <a:off x="1026000" y="1255734"/>
              <a:ext cx="10360241" cy="4568151"/>
            </a:xfrm>
            <a:prstGeom prst="roundRect">
              <a:avLst>
                <a:gd name="adj" fmla="val 387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 name="グループ化 7">
              <a:extLst>
                <a:ext uri="{FF2B5EF4-FFF2-40B4-BE49-F238E27FC236}">
                  <a16:creationId xmlns:a16="http://schemas.microsoft.com/office/drawing/2014/main" id="{182EC169-181C-1C45-9735-F57C8B305021}"/>
                </a:ext>
              </a:extLst>
            </p:cNvPr>
            <p:cNvGrpSpPr/>
            <p:nvPr/>
          </p:nvGrpSpPr>
          <p:grpSpPr>
            <a:xfrm>
              <a:off x="1409700" y="1125652"/>
              <a:ext cx="4686299" cy="328409"/>
              <a:chOff x="8814725" y="5067932"/>
              <a:chExt cx="4122834" cy="342441"/>
            </a:xfrm>
          </p:grpSpPr>
          <p:sp>
            <p:nvSpPr>
              <p:cNvPr id="9" name="正方形/長方形 8">
                <a:extLst>
                  <a:ext uri="{FF2B5EF4-FFF2-40B4-BE49-F238E27FC236}">
                    <a16:creationId xmlns:a16="http://schemas.microsoft.com/office/drawing/2014/main" id="{9697950A-21D2-B75C-D443-18140CBD48E0}"/>
                  </a:ext>
                </a:extLst>
              </p:cNvPr>
              <p:cNvSpPr/>
              <p:nvPr/>
            </p:nvSpPr>
            <p:spPr>
              <a:xfrm>
                <a:off x="8814725" y="5067932"/>
                <a:ext cx="4122834" cy="342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b="1" dirty="0">
                    <a:solidFill>
                      <a:srgbClr val="FF0000"/>
                    </a:solidFill>
                    <a:latin typeface="HG丸ｺﾞｼｯｸM-PRO" panose="020F0600000000000000" pitchFamily="50" charset="-128"/>
                    <a:ea typeface="HG丸ｺﾞｼｯｸM-PRO" panose="020F0600000000000000" pitchFamily="50" charset="-128"/>
                  </a:rPr>
                  <a:t>　　団体保険を事前に取り込んでいる場合</a:t>
                </a:r>
              </a:p>
            </p:txBody>
          </p:sp>
          <p:pic>
            <p:nvPicPr>
              <p:cNvPr id="10" name="グラフィックス 9" descr="警告 単色塗りつぶし">
                <a:extLst>
                  <a:ext uri="{FF2B5EF4-FFF2-40B4-BE49-F238E27FC236}">
                    <a16:creationId xmlns:a16="http://schemas.microsoft.com/office/drawing/2014/main" id="{668037F8-7E05-5ED1-462D-5CCC291712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9779" y="5079492"/>
                <a:ext cx="295297" cy="295297"/>
              </a:xfrm>
              <a:prstGeom prst="rect">
                <a:avLst/>
              </a:prstGeom>
            </p:spPr>
          </p:pic>
        </p:grpSp>
      </p:grpSp>
      <p:sp>
        <p:nvSpPr>
          <p:cNvPr id="11" name="テキスト プレースホルダー 2">
            <a:extLst>
              <a:ext uri="{FF2B5EF4-FFF2-40B4-BE49-F238E27FC236}">
                <a16:creationId xmlns:a16="http://schemas.microsoft.com/office/drawing/2014/main" id="{604ADA7F-E7F0-0BE8-2B16-FA4F42818D25}"/>
              </a:ext>
            </a:extLst>
          </p:cNvPr>
          <p:cNvSpPr>
            <a:spLocks noGrp="1"/>
          </p:cNvSpPr>
          <p:nvPr>
            <p:ph type="body" sz="quarter" idx="11"/>
          </p:nvPr>
        </p:nvSpPr>
        <p:spPr>
          <a:xfrm>
            <a:off x="1026000" y="1657163"/>
            <a:ext cx="10260836" cy="328409"/>
          </a:xfrm>
        </p:spPr>
        <p:txBody>
          <a:bodyPr>
            <a:noAutofit/>
          </a:bodyPr>
          <a:lstStyle/>
          <a:p>
            <a:pPr marL="0">
              <a:lnSpc>
                <a:spcPct val="115000"/>
              </a:lnSpc>
              <a:spcBef>
                <a:spcPts val="0"/>
              </a:spcBef>
              <a:buSzPts val="1800"/>
            </a:pPr>
            <a:r>
              <a:rPr lang="ja-JP" altLang="en-US" dirty="0">
                <a:solidFill>
                  <a:srgbClr val="5C5C5C"/>
                </a:solidFill>
                <a:highlight>
                  <a:srgbClr val="FFFFFF"/>
                </a:highlight>
                <a:cs typeface="Meiryo"/>
                <a:sym typeface="Meiryo"/>
              </a:rPr>
              <a:t>　</a:t>
            </a:r>
            <a:endParaRPr lang="en-US" altLang="ja-JP" b="1" dirty="0">
              <a:solidFill>
                <a:srgbClr val="FF0000"/>
              </a:solidFill>
              <a:highlight>
                <a:srgbClr val="FFFFFF"/>
              </a:highlight>
              <a:cs typeface="Meiryo"/>
              <a:sym typeface="Meiryo"/>
            </a:endParaRPr>
          </a:p>
          <a:p>
            <a:pPr marL="133200">
              <a:lnSpc>
                <a:spcPct val="115000"/>
              </a:lnSpc>
              <a:spcBef>
                <a:spcPts val="0"/>
              </a:spcBef>
              <a:buSzPts val="1800"/>
            </a:pPr>
            <a:r>
              <a:rPr lang="ja-JP" altLang="en-US" b="0" i="0" dirty="0">
                <a:solidFill>
                  <a:srgbClr val="222222"/>
                </a:solidFill>
                <a:effectLst/>
                <a:latin typeface="Lato" panose="020F0502020204030203" pitchFamily="34" charset="0"/>
              </a:rPr>
              <a:t>団体保険加入者の場合は、事前に情報が反映されておりますので、「保険金額等の受取人」欄をご入力ください。</a:t>
            </a:r>
            <a:endParaRPr lang="en-US" altLang="ja-JP" dirty="0"/>
          </a:p>
        </p:txBody>
      </p:sp>
      <p:pic>
        <p:nvPicPr>
          <p:cNvPr id="13" name="図 12">
            <a:extLst>
              <a:ext uri="{FF2B5EF4-FFF2-40B4-BE49-F238E27FC236}">
                <a16:creationId xmlns:a16="http://schemas.microsoft.com/office/drawing/2014/main" id="{747670FB-0063-6DA8-6E80-BECF90446F1B}"/>
              </a:ext>
            </a:extLst>
          </p:cNvPr>
          <p:cNvPicPr>
            <a:picLocks noChangeAspect="1"/>
          </p:cNvPicPr>
          <p:nvPr/>
        </p:nvPicPr>
        <p:blipFill rotWithShape="1">
          <a:blip r:embed="rId5"/>
          <a:srcRect b="14717"/>
          <a:stretch/>
        </p:blipFill>
        <p:spPr>
          <a:xfrm>
            <a:off x="3615267" y="2727018"/>
            <a:ext cx="4961464" cy="3332036"/>
          </a:xfrm>
          <a:prstGeom prst="rect">
            <a:avLst/>
          </a:prstGeom>
          <a:ln w="12700">
            <a:solidFill>
              <a:schemeClr val="tx1"/>
            </a:solidFill>
          </a:ln>
        </p:spPr>
      </p:pic>
      <p:grpSp>
        <p:nvGrpSpPr>
          <p:cNvPr id="14" name="グループ化 13">
            <a:extLst>
              <a:ext uri="{FF2B5EF4-FFF2-40B4-BE49-F238E27FC236}">
                <a16:creationId xmlns:a16="http://schemas.microsoft.com/office/drawing/2014/main" id="{E7E04432-0BC9-093D-0562-179A212A7E98}"/>
              </a:ext>
            </a:extLst>
          </p:cNvPr>
          <p:cNvGrpSpPr/>
          <p:nvPr/>
        </p:nvGrpSpPr>
        <p:grpSpPr>
          <a:xfrm>
            <a:off x="7193018" y="3684194"/>
            <a:ext cx="2828777" cy="1142349"/>
            <a:chOff x="2080165" y="3154042"/>
            <a:chExt cx="2473664" cy="1462856"/>
          </a:xfrm>
        </p:grpSpPr>
        <p:sp>
          <p:nvSpPr>
            <p:cNvPr id="15" name="二等辺三角形 14">
              <a:extLst>
                <a:ext uri="{FF2B5EF4-FFF2-40B4-BE49-F238E27FC236}">
                  <a16:creationId xmlns:a16="http://schemas.microsoft.com/office/drawing/2014/main" id="{33E682F7-60CD-CBF5-B0A8-F550A21EEEC5}"/>
                </a:ext>
              </a:extLst>
            </p:cNvPr>
            <p:cNvSpPr/>
            <p:nvPr/>
          </p:nvSpPr>
          <p:spPr>
            <a:xfrm rot="12937161">
              <a:off x="2791127" y="4032463"/>
              <a:ext cx="246175" cy="584435"/>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四角形: 角を丸くする 15">
              <a:extLst>
                <a:ext uri="{FF2B5EF4-FFF2-40B4-BE49-F238E27FC236}">
                  <a16:creationId xmlns:a16="http://schemas.microsoft.com/office/drawing/2014/main" id="{532282D9-0C17-D494-8DC6-2865489DF7F4}"/>
                </a:ext>
              </a:extLst>
            </p:cNvPr>
            <p:cNvSpPr/>
            <p:nvPr/>
          </p:nvSpPr>
          <p:spPr>
            <a:xfrm>
              <a:off x="2080165" y="3154042"/>
              <a:ext cx="2473664" cy="1081539"/>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ja-JP" altLang="en-US" b="0" i="0" dirty="0">
                  <a:solidFill>
                    <a:srgbClr val="222222"/>
                  </a:solidFill>
                  <a:effectLst/>
                  <a:latin typeface="HG丸ｺﾞｼｯｸM-PRO" panose="020F0600000000000000" pitchFamily="50" charset="-128"/>
                  <a:ea typeface="HG丸ｺﾞｼｯｸM-PRO" panose="020F0600000000000000" pitchFamily="50" charset="-128"/>
                </a:rPr>
                <a:t>受取人欄のみご回答ください。</a:t>
              </a:r>
              <a:endParaRPr lang="en-US" altLang="ja-JP" b="0" i="0" dirty="0">
                <a:solidFill>
                  <a:srgbClr val="222222"/>
                </a:solidFill>
                <a:effectLst/>
                <a:latin typeface="HG丸ｺﾞｼｯｸM-PRO" panose="020F0600000000000000" pitchFamily="50" charset="-128"/>
                <a:ea typeface="HG丸ｺﾞｼｯｸM-PRO" panose="020F0600000000000000" pitchFamily="50" charset="-128"/>
              </a:endParaRPr>
            </a:p>
          </p:txBody>
        </p:sp>
      </p:grpSp>
      <p:sp>
        <p:nvSpPr>
          <p:cNvPr id="17" name="正方形/長方形 16">
            <a:extLst>
              <a:ext uri="{FF2B5EF4-FFF2-40B4-BE49-F238E27FC236}">
                <a16:creationId xmlns:a16="http://schemas.microsoft.com/office/drawing/2014/main" id="{149EEC21-D650-FD03-651C-1D5745867BE7}"/>
              </a:ext>
            </a:extLst>
          </p:cNvPr>
          <p:cNvSpPr/>
          <p:nvPr/>
        </p:nvSpPr>
        <p:spPr>
          <a:xfrm>
            <a:off x="5908026" y="4706272"/>
            <a:ext cx="621587" cy="1595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latin typeface="HG丸ｺﾞｼｯｸM-PRO" panose="020F0600000000000000" pitchFamily="50" charset="-128"/>
                <a:ea typeface="HG丸ｺﾞｼｯｸM-PRO" panose="020F0600000000000000" pitchFamily="50" charset="-128"/>
              </a:rPr>
              <a:t>氏</a:t>
            </a:r>
          </a:p>
        </p:txBody>
      </p:sp>
      <p:sp>
        <p:nvSpPr>
          <p:cNvPr id="21" name="正方形/長方形 20">
            <a:extLst>
              <a:ext uri="{FF2B5EF4-FFF2-40B4-BE49-F238E27FC236}">
                <a16:creationId xmlns:a16="http://schemas.microsoft.com/office/drawing/2014/main" id="{6990C142-5CC6-67C8-BCA1-862F4D1F0C9D}"/>
              </a:ext>
            </a:extLst>
          </p:cNvPr>
          <p:cNvSpPr/>
          <p:nvPr/>
        </p:nvSpPr>
        <p:spPr>
          <a:xfrm>
            <a:off x="6882225" y="4707146"/>
            <a:ext cx="621587" cy="1595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latin typeface="HG丸ｺﾞｼｯｸM-PRO" panose="020F0600000000000000" pitchFamily="50" charset="-128"/>
                <a:ea typeface="HG丸ｺﾞｼｯｸM-PRO" panose="020F0600000000000000" pitchFamily="50" charset="-128"/>
              </a:rPr>
              <a:t>名</a:t>
            </a:r>
          </a:p>
        </p:txBody>
      </p:sp>
      <p:sp>
        <p:nvSpPr>
          <p:cNvPr id="22" name="正方形/長方形 21">
            <a:extLst>
              <a:ext uri="{FF2B5EF4-FFF2-40B4-BE49-F238E27FC236}">
                <a16:creationId xmlns:a16="http://schemas.microsoft.com/office/drawing/2014/main" id="{7ABA40D9-5BEB-E9C7-0D67-8796EF7F9C55}"/>
              </a:ext>
            </a:extLst>
          </p:cNvPr>
          <p:cNvSpPr/>
          <p:nvPr/>
        </p:nvSpPr>
        <p:spPr>
          <a:xfrm>
            <a:off x="6063153" y="4923847"/>
            <a:ext cx="285934" cy="1595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latin typeface="HG丸ｺﾞｼｯｸM-PRO" panose="020F0600000000000000" pitchFamily="50" charset="-128"/>
                <a:ea typeface="HG丸ｺﾞｼｯｸM-PRO" panose="020F0600000000000000" pitchFamily="50" charset="-128"/>
              </a:rPr>
              <a:t>氏</a:t>
            </a:r>
          </a:p>
        </p:txBody>
      </p:sp>
      <p:sp>
        <p:nvSpPr>
          <p:cNvPr id="23" name="正方形/長方形 22">
            <a:extLst>
              <a:ext uri="{FF2B5EF4-FFF2-40B4-BE49-F238E27FC236}">
                <a16:creationId xmlns:a16="http://schemas.microsoft.com/office/drawing/2014/main" id="{9C520FB9-4B34-1CCF-F6A0-B1EFA59A2CEA}"/>
              </a:ext>
            </a:extLst>
          </p:cNvPr>
          <p:cNvSpPr/>
          <p:nvPr/>
        </p:nvSpPr>
        <p:spPr>
          <a:xfrm>
            <a:off x="6449703" y="4924721"/>
            <a:ext cx="285935" cy="1595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latin typeface="HG丸ｺﾞｼｯｸM-PRO" panose="020F0600000000000000" pitchFamily="50" charset="-128"/>
                <a:ea typeface="HG丸ｺﾞｼｯｸM-PRO" panose="020F0600000000000000" pitchFamily="50" charset="-128"/>
              </a:rPr>
              <a:t>名</a:t>
            </a:r>
          </a:p>
        </p:txBody>
      </p:sp>
      <p:sp>
        <p:nvSpPr>
          <p:cNvPr id="24" name="Google Shape;140;gf675c7812c_0_5">
            <a:extLst>
              <a:ext uri="{FF2B5EF4-FFF2-40B4-BE49-F238E27FC236}">
                <a16:creationId xmlns:a16="http://schemas.microsoft.com/office/drawing/2014/main" id="{B8FE537E-9A86-4C14-88EB-B2C2B6D87896}"/>
              </a:ext>
            </a:extLst>
          </p:cNvPr>
          <p:cNvSpPr/>
          <p:nvPr/>
        </p:nvSpPr>
        <p:spPr>
          <a:xfrm>
            <a:off x="5816821" y="4892028"/>
            <a:ext cx="2082658" cy="239292"/>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Tree>
    <p:extLst>
      <p:ext uri="{BB962C8B-B14F-4D97-AF65-F5344CB8AC3E}">
        <p14:creationId xmlns:p14="http://schemas.microsoft.com/office/powerpoint/2010/main" val="116181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1">
            <a:extLst>
              <a:ext uri="{FF2B5EF4-FFF2-40B4-BE49-F238E27FC236}">
                <a16:creationId xmlns:a16="http://schemas.microsoft.com/office/drawing/2014/main" id="{96380BD7-11F8-A8AB-5008-1B19A9AB5AB5}"/>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11" name="四角形: 角を丸くする 10">
            <a:extLst>
              <a:ext uri="{FF2B5EF4-FFF2-40B4-BE49-F238E27FC236}">
                <a16:creationId xmlns:a16="http://schemas.microsoft.com/office/drawing/2014/main" id="{CD62528D-4570-00A7-556F-FE31DB3CE9E7}"/>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6" name="正方形/長方形 5">
            <a:extLst>
              <a:ext uri="{FF2B5EF4-FFF2-40B4-BE49-F238E27FC236}">
                <a16:creationId xmlns:a16="http://schemas.microsoft.com/office/drawing/2014/main" id="{A1912AF3-2C12-656E-7043-F35AE0D64F5B}"/>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8" name="正方形/長方形 7">
            <a:extLst>
              <a:ext uri="{FF2B5EF4-FFF2-40B4-BE49-F238E27FC236}">
                <a16:creationId xmlns:a16="http://schemas.microsoft.com/office/drawing/2014/main" id="{2E68E5FA-838A-981D-5904-56F02A0260A3}"/>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生命保険料入力 ④</a:t>
            </a:r>
          </a:p>
        </p:txBody>
      </p:sp>
      <p:pic>
        <p:nvPicPr>
          <p:cNvPr id="9" name="Google Shape;246;g152ec4e6b97_0_66">
            <a:extLst>
              <a:ext uri="{FF2B5EF4-FFF2-40B4-BE49-F238E27FC236}">
                <a16:creationId xmlns:a16="http://schemas.microsoft.com/office/drawing/2014/main" id="{83B17CEF-A216-95C0-CCB4-4A6089DD44E9}"/>
              </a:ext>
            </a:extLst>
          </p:cNvPr>
          <p:cNvPicPr preferRelativeResize="0"/>
          <p:nvPr/>
        </p:nvPicPr>
        <p:blipFill rotWithShape="1">
          <a:blip r:embed="rId2"/>
          <a:srcRect l="2831" r="2831"/>
          <a:stretch/>
        </p:blipFill>
        <p:spPr>
          <a:xfrm>
            <a:off x="3095949" y="2057399"/>
            <a:ext cx="6733852" cy="4038737"/>
          </a:xfrm>
          <a:prstGeom prst="rect">
            <a:avLst/>
          </a:prstGeom>
          <a:noFill/>
          <a:ln w="12700" cap="flat" cmpd="sng">
            <a:solidFill>
              <a:schemeClr val="tx1"/>
            </a:solidFill>
            <a:prstDash val="solid"/>
            <a:round/>
            <a:headEnd type="none" w="sm" len="sm"/>
            <a:tailEnd type="none" w="sm" len="sm"/>
          </a:ln>
        </p:spPr>
      </p:pic>
      <p:grpSp>
        <p:nvGrpSpPr>
          <p:cNvPr id="13" name="グループ化 12">
            <a:extLst>
              <a:ext uri="{FF2B5EF4-FFF2-40B4-BE49-F238E27FC236}">
                <a16:creationId xmlns:a16="http://schemas.microsoft.com/office/drawing/2014/main" id="{43E115E0-0F2C-382E-5DC3-18D2CA778BB5}"/>
              </a:ext>
            </a:extLst>
          </p:cNvPr>
          <p:cNvGrpSpPr/>
          <p:nvPr/>
        </p:nvGrpSpPr>
        <p:grpSpPr>
          <a:xfrm>
            <a:off x="1369750" y="4645406"/>
            <a:ext cx="4017526" cy="1276777"/>
            <a:chOff x="-280463" y="2761896"/>
            <a:chExt cx="3457152" cy="1276777"/>
          </a:xfrm>
        </p:grpSpPr>
        <p:sp>
          <p:nvSpPr>
            <p:cNvPr id="16" name="二等辺三角形 15">
              <a:extLst>
                <a:ext uri="{FF2B5EF4-FFF2-40B4-BE49-F238E27FC236}">
                  <a16:creationId xmlns:a16="http://schemas.microsoft.com/office/drawing/2014/main" id="{27203F0A-0C2B-F297-61EC-52D62CCFD8C1}"/>
                </a:ext>
              </a:extLst>
            </p:cNvPr>
            <p:cNvSpPr/>
            <p:nvPr/>
          </p:nvSpPr>
          <p:spPr>
            <a:xfrm rot="1985052">
              <a:off x="2239377" y="2761896"/>
              <a:ext cx="328836" cy="616108"/>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四角形: 角を丸くする 16">
              <a:extLst>
                <a:ext uri="{FF2B5EF4-FFF2-40B4-BE49-F238E27FC236}">
                  <a16:creationId xmlns:a16="http://schemas.microsoft.com/office/drawing/2014/main" id="{BFB01FDE-2675-2AA5-09F2-99000B27DF99}"/>
                </a:ext>
              </a:extLst>
            </p:cNvPr>
            <p:cNvSpPr/>
            <p:nvPr/>
          </p:nvSpPr>
          <p:spPr>
            <a:xfrm>
              <a:off x="-280463" y="3203392"/>
              <a:ext cx="3457152" cy="835281"/>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0"/>
                </a:spcBef>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作成した内容が次のページで表示されますので</a:t>
              </a:r>
              <a:endParaRPr lang="en-US" altLang="ja-JP"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a:p>
              <a:pPr fontAlgn="base">
                <a:spcBef>
                  <a:spcPts val="0"/>
                </a:spcBef>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内容に誤りがないかご確認ください。</a:t>
              </a:r>
            </a:p>
          </p:txBody>
        </p:sp>
      </p:grpSp>
    </p:spTree>
    <p:extLst>
      <p:ext uri="{BB962C8B-B14F-4D97-AF65-F5344CB8AC3E}">
        <p14:creationId xmlns:p14="http://schemas.microsoft.com/office/powerpoint/2010/main" val="3366810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プレースホルダー 1">
            <a:extLst>
              <a:ext uri="{FF2B5EF4-FFF2-40B4-BE49-F238E27FC236}">
                <a16:creationId xmlns:a16="http://schemas.microsoft.com/office/drawing/2014/main" id="{F778C73A-7FDC-4FE4-94CD-5A3AA27F86A8}"/>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27" name="四角形: 角を丸くする 26">
            <a:extLst>
              <a:ext uri="{FF2B5EF4-FFF2-40B4-BE49-F238E27FC236}">
                <a16:creationId xmlns:a16="http://schemas.microsoft.com/office/drawing/2014/main" id="{1A9981CF-E5FE-DA7C-C463-48EAD8B0B7BF}"/>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0" name="正方形/長方形 19">
            <a:extLst>
              <a:ext uri="{FF2B5EF4-FFF2-40B4-BE49-F238E27FC236}">
                <a16:creationId xmlns:a16="http://schemas.microsoft.com/office/drawing/2014/main" id="{F34EB55D-73BD-D48B-3E7D-1759B730A9EA}"/>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25" name="正方形/長方形 24">
            <a:extLst>
              <a:ext uri="{FF2B5EF4-FFF2-40B4-BE49-F238E27FC236}">
                <a16:creationId xmlns:a16="http://schemas.microsoft.com/office/drawing/2014/main" id="{A03F6E8D-4421-37F6-A77A-4A081F283495}"/>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地震保険料入力 ①</a:t>
            </a:r>
          </a:p>
        </p:txBody>
      </p:sp>
      <p:pic>
        <p:nvPicPr>
          <p:cNvPr id="29" name="Google Shape;451;g152ec4e6b97_0_167">
            <a:extLst>
              <a:ext uri="{FF2B5EF4-FFF2-40B4-BE49-F238E27FC236}">
                <a16:creationId xmlns:a16="http://schemas.microsoft.com/office/drawing/2014/main" id="{17AE52A9-A968-7066-577C-496B9B15FE9B}"/>
              </a:ext>
            </a:extLst>
          </p:cNvPr>
          <p:cNvPicPr preferRelativeResize="0"/>
          <p:nvPr/>
        </p:nvPicPr>
        <p:blipFill rotWithShape="1">
          <a:blip r:embed="rId2"/>
          <a:srcRect l="3558" r="3558"/>
          <a:stretch/>
        </p:blipFill>
        <p:spPr>
          <a:xfrm>
            <a:off x="1400571" y="2408274"/>
            <a:ext cx="5061654" cy="3244276"/>
          </a:xfrm>
          <a:prstGeom prst="rect">
            <a:avLst/>
          </a:prstGeom>
          <a:noFill/>
          <a:ln w="12700" cap="flat" cmpd="sng">
            <a:solidFill>
              <a:schemeClr val="tx1"/>
            </a:solidFill>
            <a:prstDash val="solid"/>
            <a:round/>
            <a:headEnd type="none" w="sm" len="sm"/>
            <a:tailEnd type="none" w="sm" len="sm"/>
          </a:ln>
        </p:spPr>
      </p:pic>
      <p:pic>
        <p:nvPicPr>
          <p:cNvPr id="30" name="Google Shape;452;g152ec4e6b97_0_167">
            <a:extLst>
              <a:ext uri="{FF2B5EF4-FFF2-40B4-BE49-F238E27FC236}">
                <a16:creationId xmlns:a16="http://schemas.microsoft.com/office/drawing/2014/main" id="{8D295C81-05A4-B9E8-3600-1CCCE8F33A47}"/>
              </a:ext>
            </a:extLst>
          </p:cNvPr>
          <p:cNvPicPr preferRelativeResize="0"/>
          <p:nvPr/>
        </p:nvPicPr>
        <p:blipFill rotWithShape="1">
          <a:blip r:embed="rId3">
            <a:alphaModFix/>
          </a:blip>
          <a:srcRect l="32236" t="14150" r="4092" b="15439"/>
          <a:stretch/>
        </p:blipFill>
        <p:spPr>
          <a:xfrm>
            <a:off x="7457671" y="2958321"/>
            <a:ext cx="3611105" cy="2252686"/>
          </a:xfrm>
          <a:prstGeom prst="rect">
            <a:avLst/>
          </a:prstGeom>
          <a:noFill/>
          <a:ln w="12700" cap="flat" cmpd="sng">
            <a:solidFill>
              <a:schemeClr val="tx1"/>
            </a:solidFill>
            <a:prstDash val="solid"/>
            <a:round/>
            <a:headEnd type="none" w="sm" len="sm"/>
            <a:tailEnd type="none" w="sm" len="sm"/>
          </a:ln>
        </p:spPr>
      </p:pic>
      <p:grpSp>
        <p:nvGrpSpPr>
          <p:cNvPr id="31" name="グループ化 30">
            <a:extLst>
              <a:ext uri="{FF2B5EF4-FFF2-40B4-BE49-F238E27FC236}">
                <a16:creationId xmlns:a16="http://schemas.microsoft.com/office/drawing/2014/main" id="{F56F3F8A-42F5-40BD-2D8A-ECD113FED358}"/>
              </a:ext>
            </a:extLst>
          </p:cNvPr>
          <p:cNvGrpSpPr/>
          <p:nvPr/>
        </p:nvGrpSpPr>
        <p:grpSpPr>
          <a:xfrm>
            <a:off x="2182096" y="3908537"/>
            <a:ext cx="2899082" cy="1215073"/>
            <a:chOff x="2800810" y="4910983"/>
            <a:chExt cx="2535143" cy="1555982"/>
          </a:xfrm>
        </p:grpSpPr>
        <p:sp>
          <p:nvSpPr>
            <p:cNvPr id="32" name="二等辺三角形 31">
              <a:extLst>
                <a:ext uri="{FF2B5EF4-FFF2-40B4-BE49-F238E27FC236}">
                  <a16:creationId xmlns:a16="http://schemas.microsoft.com/office/drawing/2014/main" id="{60E9EAAE-0DB1-F661-6A47-4E9A3A38FEC0}"/>
                </a:ext>
              </a:extLst>
            </p:cNvPr>
            <p:cNvSpPr/>
            <p:nvPr/>
          </p:nvSpPr>
          <p:spPr>
            <a:xfrm rot="7679658">
              <a:off x="4409296" y="6079523"/>
              <a:ext cx="355087" cy="419797"/>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A9B77BF7-C167-B4BA-149B-5669E373F4E9}"/>
                </a:ext>
              </a:extLst>
            </p:cNvPr>
            <p:cNvSpPr/>
            <p:nvPr/>
          </p:nvSpPr>
          <p:spPr>
            <a:xfrm>
              <a:off x="2800810" y="4910983"/>
              <a:ext cx="2535143" cy="1402281"/>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地震保険の支払いがある場合は</a:t>
              </a:r>
              <a:endParaRPr lang="ja-JP" altLang="en-US" dirty="0">
                <a:solidFill>
                  <a:schemeClr val="tx1"/>
                </a:solidFill>
                <a:effectLst/>
                <a:latin typeface="HG丸ｺﾞｼｯｸM-PRO" panose="020F0600000000000000" pitchFamily="50" charset="-128"/>
                <a:ea typeface="HG丸ｺﾞｼｯｸM-PRO" panose="020F0600000000000000" pitchFamily="50" charset="-128"/>
              </a:endParaRPr>
            </a:p>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「はい」を選択後</a:t>
              </a:r>
              <a:endParaRPr lang="ja-JP" altLang="en-US" dirty="0">
                <a:solidFill>
                  <a:schemeClr val="tx1"/>
                </a:solidFill>
                <a:effectLst/>
                <a:latin typeface="HG丸ｺﾞｼｯｸM-PRO" panose="020F0600000000000000" pitchFamily="50" charset="-128"/>
                <a:ea typeface="HG丸ｺﾞｼｯｸM-PRO" panose="020F0600000000000000" pitchFamily="50" charset="-128"/>
              </a:endParaRPr>
            </a:p>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地震保険料控除証明書の内容を</a:t>
              </a:r>
              <a:endParaRPr lang="ja-JP" altLang="en-US" dirty="0">
                <a:solidFill>
                  <a:schemeClr val="tx1"/>
                </a:solidFill>
                <a:effectLst/>
                <a:latin typeface="HG丸ｺﾞｼｯｸM-PRO" panose="020F0600000000000000" pitchFamily="50" charset="-128"/>
                <a:ea typeface="HG丸ｺﾞｼｯｸM-PRO" panose="020F0600000000000000" pitchFamily="50" charset="-128"/>
              </a:endParaRPr>
            </a:p>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入力ください。</a:t>
              </a:r>
              <a:endParaRPr lang="ja-JP" altLang="en-US" dirty="0">
                <a:solidFill>
                  <a:schemeClr val="tx1"/>
                </a:solidFill>
                <a:effectLst/>
                <a:latin typeface="HG丸ｺﾞｼｯｸM-PRO" panose="020F0600000000000000" pitchFamily="50" charset="-128"/>
                <a:ea typeface="HG丸ｺﾞｼｯｸM-PRO" panose="020F0600000000000000" pitchFamily="50" charset="-128"/>
              </a:endParaRPr>
            </a:p>
          </p:txBody>
        </p:sp>
      </p:grpSp>
      <p:sp>
        <p:nvSpPr>
          <p:cNvPr id="34" name="Google Shape;140;gf675c7812c_0_5">
            <a:extLst>
              <a:ext uri="{FF2B5EF4-FFF2-40B4-BE49-F238E27FC236}">
                <a16:creationId xmlns:a16="http://schemas.microsoft.com/office/drawing/2014/main" id="{8174C4CA-79D3-B242-4C85-FC2322EAC8E9}"/>
              </a:ext>
            </a:extLst>
          </p:cNvPr>
          <p:cNvSpPr/>
          <p:nvPr/>
        </p:nvSpPr>
        <p:spPr>
          <a:xfrm>
            <a:off x="4053840" y="5378959"/>
            <a:ext cx="1481520" cy="261862"/>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pic>
        <p:nvPicPr>
          <p:cNvPr id="35" name="グラフィックス 34" descr="再生 単色塗りつぶし">
            <a:extLst>
              <a:ext uri="{FF2B5EF4-FFF2-40B4-BE49-F238E27FC236}">
                <a16:creationId xmlns:a16="http://schemas.microsoft.com/office/drawing/2014/main" id="{567A769D-F075-7808-FB81-9E4D77A903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6867" y="3908537"/>
            <a:ext cx="326162" cy="326162"/>
          </a:xfrm>
          <a:prstGeom prst="rect">
            <a:avLst/>
          </a:prstGeom>
        </p:spPr>
      </p:pic>
      <p:grpSp>
        <p:nvGrpSpPr>
          <p:cNvPr id="37" name="グループ化 36">
            <a:extLst>
              <a:ext uri="{FF2B5EF4-FFF2-40B4-BE49-F238E27FC236}">
                <a16:creationId xmlns:a16="http://schemas.microsoft.com/office/drawing/2014/main" id="{2B852B7E-5D0C-7069-D8C3-DA3A3A1E1D14}"/>
              </a:ext>
            </a:extLst>
          </p:cNvPr>
          <p:cNvGrpSpPr/>
          <p:nvPr/>
        </p:nvGrpSpPr>
        <p:grpSpPr>
          <a:xfrm>
            <a:off x="5388741" y="5412609"/>
            <a:ext cx="209293" cy="306095"/>
            <a:chOff x="7166273" y="5363092"/>
            <a:chExt cx="209293" cy="306095"/>
          </a:xfrm>
        </p:grpSpPr>
        <p:sp>
          <p:nvSpPr>
            <p:cNvPr id="38" name="グラフィックス 17" descr="カーソル 単色塗りつぶし">
              <a:extLst>
                <a:ext uri="{FF2B5EF4-FFF2-40B4-BE49-F238E27FC236}">
                  <a16:creationId xmlns:a16="http://schemas.microsoft.com/office/drawing/2014/main" id="{1F8B7E46-E4FD-7401-E987-BFEF14288949}"/>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39" name="グループ化 38">
              <a:extLst>
                <a:ext uri="{FF2B5EF4-FFF2-40B4-BE49-F238E27FC236}">
                  <a16:creationId xmlns:a16="http://schemas.microsoft.com/office/drawing/2014/main" id="{C7C22315-46B5-F7A1-E042-ADA34A42B4E0}"/>
                </a:ext>
              </a:extLst>
            </p:cNvPr>
            <p:cNvGrpSpPr/>
            <p:nvPr/>
          </p:nvGrpSpPr>
          <p:grpSpPr>
            <a:xfrm rot="2075396">
              <a:off x="7166273" y="5363092"/>
              <a:ext cx="209293" cy="109319"/>
              <a:chOff x="7082309" y="4367678"/>
              <a:chExt cx="293412" cy="109319"/>
            </a:xfrm>
          </p:grpSpPr>
          <p:cxnSp>
            <p:nvCxnSpPr>
              <p:cNvPr id="40" name="直線コネクタ 39">
                <a:extLst>
                  <a:ext uri="{FF2B5EF4-FFF2-40B4-BE49-F238E27FC236}">
                    <a16:creationId xmlns:a16="http://schemas.microsoft.com/office/drawing/2014/main" id="{63CD41C7-7E41-D1B9-9851-448F791E605D}"/>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0E0DB31C-BCE3-7C82-2508-63B7EADE4FCD}"/>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4850E30E-76F6-7BA2-6663-813ED4C6F1DC}"/>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
        <p:nvSpPr>
          <p:cNvPr id="49" name="Google Shape;140;gf675c7812c_0_5">
            <a:extLst>
              <a:ext uri="{FF2B5EF4-FFF2-40B4-BE49-F238E27FC236}">
                <a16:creationId xmlns:a16="http://schemas.microsoft.com/office/drawing/2014/main" id="{5AA4108A-F405-EFF5-01CB-3DB71E1D98EA}"/>
              </a:ext>
            </a:extLst>
          </p:cNvPr>
          <p:cNvSpPr/>
          <p:nvPr/>
        </p:nvSpPr>
        <p:spPr>
          <a:xfrm>
            <a:off x="7616420" y="3402918"/>
            <a:ext cx="3356380" cy="1727881"/>
          </a:xfrm>
          <a:prstGeom prst="roundRect">
            <a:avLst>
              <a:gd name="adj" fmla="val 3185"/>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50" name="グループ化 49">
            <a:extLst>
              <a:ext uri="{FF2B5EF4-FFF2-40B4-BE49-F238E27FC236}">
                <a16:creationId xmlns:a16="http://schemas.microsoft.com/office/drawing/2014/main" id="{E8E218FF-935E-A5EA-4D06-4BB0E9F126B1}"/>
              </a:ext>
            </a:extLst>
          </p:cNvPr>
          <p:cNvGrpSpPr/>
          <p:nvPr/>
        </p:nvGrpSpPr>
        <p:grpSpPr>
          <a:xfrm>
            <a:off x="7123029" y="5130799"/>
            <a:ext cx="3611106" cy="958830"/>
            <a:chOff x="840861" y="2994744"/>
            <a:chExt cx="3157782" cy="1227847"/>
          </a:xfrm>
        </p:grpSpPr>
        <p:sp>
          <p:nvSpPr>
            <p:cNvPr id="51" name="二等辺三角形 50">
              <a:extLst>
                <a:ext uri="{FF2B5EF4-FFF2-40B4-BE49-F238E27FC236}">
                  <a16:creationId xmlns:a16="http://schemas.microsoft.com/office/drawing/2014/main" id="{4DA80A6E-3069-12E6-09D7-9CB96D7DBA01}"/>
                </a:ext>
              </a:extLst>
            </p:cNvPr>
            <p:cNvSpPr/>
            <p:nvPr/>
          </p:nvSpPr>
          <p:spPr>
            <a:xfrm rot="1862307">
              <a:off x="2226330" y="2994744"/>
              <a:ext cx="330029" cy="908679"/>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四角形: 角を丸くする 51">
              <a:extLst>
                <a:ext uri="{FF2B5EF4-FFF2-40B4-BE49-F238E27FC236}">
                  <a16:creationId xmlns:a16="http://schemas.microsoft.com/office/drawing/2014/main" id="{7595F78C-C865-8263-FBB5-0F111786DECA}"/>
                </a:ext>
              </a:extLst>
            </p:cNvPr>
            <p:cNvSpPr/>
            <p:nvPr/>
          </p:nvSpPr>
          <p:spPr>
            <a:xfrm>
              <a:off x="840861" y="3508926"/>
              <a:ext cx="3157782" cy="713665"/>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200"/>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加入している地震保険の情報を入力します。</a:t>
              </a:r>
              <a:endPar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p:txBody>
        </p:sp>
      </p:grpSp>
      <p:grpSp>
        <p:nvGrpSpPr>
          <p:cNvPr id="53" name="グループ化 52">
            <a:extLst>
              <a:ext uri="{FF2B5EF4-FFF2-40B4-BE49-F238E27FC236}">
                <a16:creationId xmlns:a16="http://schemas.microsoft.com/office/drawing/2014/main" id="{2E0BA331-9E4D-33B5-C78D-CF5B22D0FE52}"/>
              </a:ext>
            </a:extLst>
          </p:cNvPr>
          <p:cNvGrpSpPr/>
          <p:nvPr/>
        </p:nvGrpSpPr>
        <p:grpSpPr>
          <a:xfrm>
            <a:off x="4521049" y="2213344"/>
            <a:ext cx="4773561" cy="1319178"/>
            <a:chOff x="-200940" y="2367062"/>
            <a:chExt cx="4889497" cy="1969936"/>
          </a:xfrm>
        </p:grpSpPr>
        <p:sp>
          <p:nvSpPr>
            <p:cNvPr id="54" name="二等辺三角形 53">
              <a:extLst>
                <a:ext uri="{FF2B5EF4-FFF2-40B4-BE49-F238E27FC236}">
                  <a16:creationId xmlns:a16="http://schemas.microsoft.com/office/drawing/2014/main" id="{2201AE23-B999-65F5-3B4F-2EB320398A38}"/>
                </a:ext>
              </a:extLst>
            </p:cNvPr>
            <p:cNvSpPr/>
            <p:nvPr/>
          </p:nvSpPr>
          <p:spPr>
            <a:xfrm rot="8147302">
              <a:off x="2187470" y="3416962"/>
              <a:ext cx="383029" cy="920036"/>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四角形: 角を丸くする 54">
              <a:extLst>
                <a:ext uri="{FF2B5EF4-FFF2-40B4-BE49-F238E27FC236}">
                  <a16:creationId xmlns:a16="http://schemas.microsoft.com/office/drawing/2014/main" id="{595ED9BE-A3EB-734A-DF37-0EC1A84F6FBD}"/>
                </a:ext>
              </a:extLst>
            </p:cNvPr>
            <p:cNvSpPr/>
            <p:nvPr/>
          </p:nvSpPr>
          <p:spPr>
            <a:xfrm>
              <a:off x="-200940" y="2367062"/>
              <a:ext cx="4889497" cy="1571626"/>
            </a:xfrm>
            <a:prstGeom prst="roundRect">
              <a:avLst>
                <a:gd name="adj" fmla="val 12152"/>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lnSpc>
                  <a:spcPct val="100000"/>
                </a:lnSpc>
                <a:spcBef>
                  <a:spcPts val="0"/>
                </a:spcBef>
                <a:spcAft>
                  <a:spcPts val="0"/>
                </a:spcAft>
                <a:buClr>
                  <a:srgbClr val="000000"/>
                </a:buClr>
                <a:buSzPts val="950"/>
                <a:buFont typeface="Arial"/>
                <a:buNone/>
              </a:pPr>
              <a:r>
                <a:rPr lang="ja-JP" altLang="en-US" sz="1400" b="0" i="0" u="none" strike="noStrike" cap="none" dirty="0">
                  <a:solidFill>
                    <a:srgbClr val="FF0000"/>
                  </a:solidFill>
                  <a:latin typeface="HG丸ｺﾞｼｯｸM-PRO" panose="020F0600000000000000" pitchFamily="50" charset="-128"/>
                  <a:ea typeface="HG丸ｺﾞｼｯｸM-PRO" panose="020F0600000000000000" pitchFamily="50" charset="-128"/>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ja-JP" altLang="en-US" sz="1400" b="0" i="0" u="none" strike="noStrike" cap="none" dirty="0">
                  <a:solidFill>
                    <a:srgbClr val="FF0000"/>
                  </a:solidFill>
                  <a:latin typeface="HG丸ｺﾞｼｯｸM-PRO" panose="020F0600000000000000" pitchFamily="50" charset="-128"/>
                  <a:ea typeface="HG丸ｺﾞｼｯｸM-PRO" panose="020F0600000000000000" pitchFamily="50" charset="-128"/>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ja-JP" altLang="en-US" sz="1400" b="0" i="0" u="none" strike="noStrike" cap="none" dirty="0">
                  <a:solidFill>
                    <a:srgbClr val="FF0000"/>
                  </a:solidFill>
                  <a:latin typeface="HG丸ｺﾞｼｯｸM-PRO" panose="020F0600000000000000" pitchFamily="50" charset="-128"/>
                  <a:ea typeface="HG丸ｺﾞｼｯｸM-PRO" panose="020F0600000000000000" pitchFamily="50" charset="-128"/>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」マーク</a:t>
              </a:r>
              <a:r>
                <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は必須項目となるため、必ず入力ください。</a:t>
              </a:r>
            </a:p>
            <a:p>
              <a:pPr marL="0" marR="0" lvl="0" indent="0" algn="l" rtl="0">
                <a:lnSpc>
                  <a:spcPct val="100000"/>
                </a:lnSpc>
                <a:spcBef>
                  <a:spcPts val="0"/>
                </a:spcBef>
                <a:spcAft>
                  <a:spcPts val="0"/>
                </a:spcAft>
                <a:buClr>
                  <a:srgbClr val="000000"/>
                </a:buClr>
                <a:buSzPts val="950"/>
                <a:buFont typeface="Arial"/>
                <a:buNone/>
              </a:pPr>
              <a:r>
                <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入力がない場合はエラーメッセージがでますので、</a:t>
              </a:r>
              <a:endParaRPr lang="en-US" altLang="ja-JP"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pPr marL="0" marR="0" lvl="0" indent="0" algn="l" rtl="0">
                <a:lnSpc>
                  <a:spcPct val="100000"/>
                </a:lnSpc>
                <a:spcBef>
                  <a:spcPts val="0"/>
                </a:spcBef>
                <a:spcAft>
                  <a:spcPts val="0"/>
                </a:spcAft>
                <a:buClr>
                  <a:srgbClr val="000000"/>
                </a:buClr>
                <a:buSzPts val="950"/>
                <a:buFont typeface="Arial"/>
                <a:buNone/>
              </a:pPr>
              <a:r>
                <a:rPr lang="ja-JP" altLang="en-US" sz="14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該当箇所を確認ください。</a:t>
              </a:r>
            </a:p>
          </p:txBody>
        </p:sp>
      </p:grpSp>
    </p:spTree>
    <p:extLst>
      <p:ext uri="{BB962C8B-B14F-4D97-AF65-F5344CB8AC3E}">
        <p14:creationId xmlns:p14="http://schemas.microsoft.com/office/powerpoint/2010/main" val="2715744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386EE56-209A-F23F-6B2D-B09534047555}"/>
              </a:ext>
            </a:extLst>
          </p:cNvPr>
          <p:cNvGrpSpPr/>
          <p:nvPr/>
        </p:nvGrpSpPr>
        <p:grpSpPr>
          <a:xfrm>
            <a:off x="1653110" y="2562706"/>
            <a:ext cx="1964808" cy="1732588"/>
            <a:chOff x="1244736" y="1871958"/>
            <a:chExt cx="2208853" cy="1732588"/>
          </a:xfrm>
        </p:grpSpPr>
        <p:sp>
          <p:nvSpPr>
            <p:cNvPr id="4" name="正方形/長方形 3">
              <a:extLst>
                <a:ext uri="{FF2B5EF4-FFF2-40B4-BE49-F238E27FC236}">
                  <a16:creationId xmlns:a16="http://schemas.microsoft.com/office/drawing/2014/main" id="{D6A8DF7D-8A4B-6CF8-3213-6AA69CB43FB4}"/>
                </a:ext>
              </a:extLst>
            </p:cNvPr>
            <p:cNvSpPr/>
            <p:nvPr/>
          </p:nvSpPr>
          <p:spPr>
            <a:xfrm>
              <a:off x="1244736" y="1871958"/>
              <a:ext cx="2208853" cy="173258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04B3811-7247-4863-E027-86BE419FB6A1}"/>
                </a:ext>
              </a:extLst>
            </p:cNvPr>
            <p:cNvSpPr txBox="1"/>
            <p:nvPr/>
          </p:nvSpPr>
          <p:spPr>
            <a:xfrm>
              <a:off x="1470273" y="2123849"/>
              <a:ext cx="1757778" cy="1323439"/>
            </a:xfrm>
            <a:prstGeom prst="rect">
              <a:avLst/>
            </a:prstGeom>
            <a:noFill/>
          </p:spPr>
          <p:txBody>
            <a:bodyPr wrap="square" rtlCol="0">
              <a:spAutoFit/>
            </a:bodyPr>
            <a:lstStyle/>
            <a:p>
              <a:r>
                <a:rPr kumimoji="1" lang="en-US" altLang="ja-JP" sz="8000" dirty="0">
                  <a:solidFill>
                    <a:srgbClr val="171C61"/>
                  </a:solidFill>
                  <a:latin typeface="Arial Black" panose="020B0A04020102020204" pitchFamily="34" charset="0"/>
                  <a:cs typeface="Aharoni" panose="020B0604020202020204" pitchFamily="2" charset="-79"/>
                </a:rPr>
                <a:t>01</a:t>
              </a:r>
              <a:endParaRPr kumimoji="1" lang="ja-JP" altLang="en-US" sz="8000" dirty="0">
                <a:solidFill>
                  <a:srgbClr val="171C61"/>
                </a:solidFill>
                <a:latin typeface="Arial Black" panose="020B0A04020102020204" pitchFamily="34" charset="0"/>
                <a:cs typeface="Aharoni" panose="020B0604020202020204" pitchFamily="2" charset="-79"/>
              </a:endParaRPr>
            </a:p>
          </p:txBody>
        </p:sp>
      </p:grpSp>
      <p:sp>
        <p:nvSpPr>
          <p:cNvPr id="6" name="テキスト ボックス 5">
            <a:extLst>
              <a:ext uri="{FF2B5EF4-FFF2-40B4-BE49-F238E27FC236}">
                <a16:creationId xmlns:a16="http://schemas.microsoft.com/office/drawing/2014/main" id="{73AA58DD-47D4-7681-BD8A-616CE209141B}"/>
              </a:ext>
            </a:extLst>
          </p:cNvPr>
          <p:cNvSpPr txBox="1"/>
          <p:nvPr/>
        </p:nvSpPr>
        <p:spPr>
          <a:xfrm>
            <a:off x="4271490" y="2921168"/>
            <a:ext cx="5698133" cy="1015663"/>
          </a:xfrm>
          <a:prstGeom prst="rect">
            <a:avLst/>
          </a:prstGeom>
          <a:noFill/>
        </p:spPr>
        <p:txBody>
          <a:bodyPr wrap="square" rtlCol="0">
            <a:spAutoFit/>
          </a:bodyPr>
          <a:lstStyle/>
          <a:p>
            <a:r>
              <a:rPr kumimoji="1" lang="ja-JP" altLang="en-US" sz="6000" b="1" dirty="0">
                <a:solidFill>
                  <a:schemeClr val="bg1"/>
                </a:solidFill>
                <a:latin typeface="HG丸ｺﾞｼｯｸM-PRO" panose="020F0600000000000000" pitchFamily="50" charset="-128"/>
                <a:ea typeface="HG丸ｺﾞｼｯｸM-PRO" panose="020F0600000000000000" pitchFamily="50" charset="-128"/>
              </a:rPr>
              <a:t>年末調整とは</a:t>
            </a:r>
          </a:p>
        </p:txBody>
      </p:sp>
      <p:sp>
        <p:nvSpPr>
          <p:cNvPr id="7" name="正方形/長方形 6">
            <a:extLst>
              <a:ext uri="{FF2B5EF4-FFF2-40B4-BE49-F238E27FC236}">
                <a16:creationId xmlns:a16="http://schemas.microsoft.com/office/drawing/2014/main" id="{9644FF78-6434-CF3E-313A-9221B9670967}"/>
              </a:ext>
            </a:extLst>
          </p:cNvPr>
          <p:cNvSpPr/>
          <p:nvPr/>
        </p:nvSpPr>
        <p:spPr>
          <a:xfrm>
            <a:off x="560773" y="486053"/>
            <a:ext cx="11070454" cy="588589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75476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1">
            <a:extLst>
              <a:ext uri="{FF2B5EF4-FFF2-40B4-BE49-F238E27FC236}">
                <a16:creationId xmlns:a16="http://schemas.microsoft.com/office/drawing/2014/main" id="{96380BD7-11F8-A8AB-5008-1B19A9AB5AB5}"/>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11" name="四角形: 角を丸くする 10">
            <a:extLst>
              <a:ext uri="{FF2B5EF4-FFF2-40B4-BE49-F238E27FC236}">
                <a16:creationId xmlns:a16="http://schemas.microsoft.com/office/drawing/2014/main" id="{CD62528D-4570-00A7-556F-FE31DB3CE9E7}"/>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8" name="正方形/長方形 7">
            <a:extLst>
              <a:ext uri="{FF2B5EF4-FFF2-40B4-BE49-F238E27FC236}">
                <a16:creationId xmlns:a16="http://schemas.microsoft.com/office/drawing/2014/main" id="{A45785FE-D664-07AE-2B1C-7C0F467A59D8}"/>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9" name="正方形/長方形 8">
            <a:extLst>
              <a:ext uri="{FF2B5EF4-FFF2-40B4-BE49-F238E27FC236}">
                <a16:creationId xmlns:a16="http://schemas.microsoft.com/office/drawing/2014/main" id="{FBF740FC-7D2D-77A6-A39B-497BC4B2CCF0}"/>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地震保険料入力 ②</a:t>
            </a:r>
          </a:p>
        </p:txBody>
      </p:sp>
      <p:pic>
        <p:nvPicPr>
          <p:cNvPr id="13" name="Google Shape;246;g152ec4e6b97_0_66">
            <a:extLst>
              <a:ext uri="{FF2B5EF4-FFF2-40B4-BE49-F238E27FC236}">
                <a16:creationId xmlns:a16="http://schemas.microsoft.com/office/drawing/2014/main" id="{F71B8402-B414-772F-DBAE-AD9E62B94D92}"/>
              </a:ext>
            </a:extLst>
          </p:cNvPr>
          <p:cNvPicPr preferRelativeResize="0"/>
          <p:nvPr/>
        </p:nvPicPr>
        <p:blipFill rotWithShape="1">
          <a:blip r:embed="rId2">
            <a:extLst>
              <a:ext uri="{96DAC541-7B7A-43D3-8B79-37D633B846F1}">
                <asvg:svgBlip xmlns:asvg="http://schemas.microsoft.com/office/drawing/2016/SVG/main" r:embed="rId3"/>
              </a:ext>
            </a:extLst>
          </a:blip>
          <a:srcRect l="212" r="2100"/>
          <a:stretch/>
        </p:blipFill>
        <p:spPr>
          <a:xfrm>
            <a:off x="1905950" y="2152649"/>
            <a:ext cx="8860100" cy="4038737"/>
          </a:xfrm>
          <a:prstGeom prst="rect">
            <a:avLst/>
          </a:prstGeom>
          <a:noFill/>
          <a:ln w="12700" cap="flat" cmpd="sng">
            <a:solidFill>
              <a:schemeClr val="tx1"/>
            </a:solidFill>
            <a:prstDash val="solid"/>
            <a:round/>
            <a:headEnd type="none" w="sm" len="sm"/>
            <a:tailEnd type="none" w="sm" len="sm"/>
          </a:ln>
        </p:spPr>
      </p:pic>
      <p:grpSp>
        <p:nvGrpSpPr>
          <p:cNvPr id="15" name="グループ化 14">
            <a:extLst>
              <a:ext uri="{FF2B5EF4-FFF2-40B4-BE49-F238E27FC236}">
                <a16:creationId xmlns:a16="http://schemas.microsoft.com/office/drawing/2014/main" id="{BCCBD5AF-2CFD-579A-D8AF-2C365637C40A}"/>
              </a:ext>
            </a:extLst>
          </p:cNvPr>
          <p:cNvGrpSpPr/>
          <p:nvPr/>
        </p:nvGrpSpPr>
        <p:grpSpPr>
          <a:xfrm>
            <a:off x="1369750" y="4645406"/>
            <a:ext cx="4017526" cy="1276777"/>
            <a:chOff x="-280463" y="2761896"/>
            <a:chExt cx="3457152" cy="1276777"/>
          </a:xfrm>
        </p:grpSpPr>
        <p:sp>
          <p:nvSpPr>
            <p:cNvPr id="16" name="二等辺三角形 15">
              <a:extLst>
                <a:ext uri="{FF2B5EF4-FFF2-40B4-BE49-F238E27FC236}">
                  <a16:creationId xmlns:a16="http://schemas.microsoft.com/office/drawing/2014/main" id="{D29D3191-CA26-CD66-7271-3851F57C3E8B}"/>
                </a:ext>
              </a:extLst>
            </p:cNvPr>
            <p:cNvSpPr/>
            <p:nvPr/>
          </p:nvSpPr>
          <p:spPr>
            <a:xfrm rot="1985052">
              <a:off x="2239377" y="2761896"/>
              <a:ext cx="328836" cy="616108"/>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四角形: 角を丸くする 16">
              <a:extLst>
                <a:ext uri="{FF2B5EF4-FFF2-40B4-BE49-F238E27FC236}">
                  <a16:creationId xmlns:a16="http://schemas.microsoft.com/office/drawing/2014/main" id="{DCAEE49A-7C16-C8EA-F3CD-4E1C57A679F2}"/>
                </a:ext>
              </a:extLst>
            </p:cNvPr>
            <p:cNvSpPr/>
            <p:nvPr/>
          </p:nvSpPr>
          <p:spPr>
            <a:xfrm>
              <a:off x="-280463" y="3203392"/>
              <a:ext cx="3457152" cy="835281"/>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0"/>
                </a:spcBef>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作成した内容が次のページで表示されますので</a:t>
              </a:r>
              <a:endParaRPr lang="en-US" altLang="ja-JP"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a:p>
              <a:pPr fontAlgn="base">
                <a:spcBef>
                  <a:spcPts val="0"/>
                </a:spcBef>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内容に誤りがないかご確認ください。</a:t>
              </a:r>
            </a:p>
          </p:txBody>
        </p:sp>
      </p:grpSp>
    </p:spTree>
    <p:extLst>
      <p:ext uri="{BB962C8B-B14F-4D97-AF65-F5344CB8AC3E}">
        <p14:creationId xmlns:p14="http://schemas.microsoft.com/office/powerpoint/2010/main" val="871800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プレースホルダー 1">
            <a:extLst>
              <a:ext uri="{FF2B5EF4-FFF2-40B4-BE49-F238E27FC236}">
                <a16:creationId xmlns:a16="http://schemas.microsoft.com/office/drawing/2014/main" id="{8B627F54-1BB7-8A24-DFEA-DD2608F17C70}"/>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13" name="四角形: 角を丸くする 12">
            <a:extLst>
              <a:ext uri="{FF2B5EF4-FFF2-40B4-BE49-F238E27FC236}">
                <a16:creationId xmlns:a16="http://schemas.microsoft.com/office/drawing/2014/main" id="{0D9B1EA6-9485-EF48-BE87-0888090390CA}"/>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8" name="正方形/長方形 7">
            <a:extLst>
              <a:ext uri="{FF2B5EF4-FFF2-40B4-BE49-F238E27FC236}">
                <a16:creationId xmlns:a16="http://schemas.microsoft.com/office/drawing/2014/main" id="{11006BC3-B8AA-2429-75E8-48223A5600ED}"/>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10" name="正方形/長方形 9">
            <a:extLst>
              <a:ext uri="{FF2B5EF4-FFF2-40B4-BE49-F238E27FC236}">
                <a16:creationId xmlns:a16="http://schemas.microsoft.com/office/drawing/2014/main" id="{140A5F77-BBED-50C4-6C5B-39BEC6084B5C}"/>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社会保険料 ①</a:t>
            </a:r>
          </a:p>
        </p:txBody>
      </p:sp>
      <p:pic>
        <p:nvPicPr>
          <p:cNvPr id="17" name="Google Shape;246;g152ec4e6b97_0_66">
            <a:extLst>
              <a:ext uri="{FF2B5EF4-FFF2-40B4-BE49-F238E27FC236}">
                <a16:creationId xmlns:a16="http://schemas.microsoft.com/office/drawing/2014/main" id="{DEF3DC6F-06F5-82FB-6A3B-58923A69F1B6}"/>
              </a:ext>
            </a:extLst>
          </p:cNvPr>
          <p:cNvPicPr preferRelativeResize="0"/>
          <p:nvPr/>
        </p:nvPicPr>
        <p:blipFill rotWithShape="1">
          <a:blip r:embed="rId2"/>
          <a:srcRect l="73" t="7331" r="-73" b="-183"/>
          <a:stretch/>
        </p:blipFill>
        <p:spPr>
          <a:xfrm>
            <a:off x="3095949" y="2057399"/>
            <a:ext cx="6733852" cy="4038737"/>
          </a:xfrm>
          <a:prstGeom prst="rect">
            <a:avLst/>
          </a:prstGeom>
          <a:noFill/>
          <a:ln w="12700" cap="flat" cmpd="sng">
            <a:solidFill>
              <a:schemeClr val="tx1"/>
            </a:solidFill>
            <a:prstDash val="solid"/>
            <a:round/>
            <a:headEnd type="none" w="sm" len="sm"/>
            <a:tailEnd type="none" w="sm" len="sm"/>
          </a:ln>
        </p:spPr>
      </p:pic>
      <p:sp>
        <p:nvSpPr>
          <p:cNvPr id="20" name="Google Shape;140;gf675c7812c_0_5">
            <a:extLst>
              <a:ext uri="{FF2B5EF4-FFF2-40B4-BE49-F238E27FC236}">
                <a16:creationId xmlns:a16="http://schemas.microsoft.com/office/drawing/2014/main" id="{B45A3B28-773B-BDE1-97F9-2BC07DFCFFF0}"/>
              </a:ext>
            </a:extLst>
          </p:cNvPr>
          <p:cNvSpPr/>
          <p:nvPr/>
        </p:nvSpPr>
        <p:spPr>
          <a:xfrm>
            <a:off x="7053012" y="5753428"/>
            <a:ext cx="2030027" cy="342708"/>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25" name="グループ化 24">
            <a:extLst>
              <a:ext uri="{FF2B5EF4-FFF2-40B4-BE49-F238E27FC236}">
                <a16:creationId xmlns:a16="http://schemas.microsoft.com/office/drawing/2014/main" id="{EB0F45A8-4D61-B540-AB30-790E3169FED6}"/>
              </a:ext>
            </a:extLst>
          </p:cNvPr>
          <p:cNvGrpSpPr/>
          <p:nvPr/>
        </p:nvGrpSpPr>
        <p:grpSpPr>
          <a:xfrm>
            <a:off x="8978392" y="5878239"/>
            <a:ext cx="209293" cy="400597"/>
            <a:chOff x="7166273" y="5363092"/>
            <a:chExt cx="209293" cy="306095"/>
          </a:xfrm>
        </p:grpSpPr>
        <p:sp>
          <p:nvSpPr>
            <p:cNvPr id="26" name="グラフィックス 17" descr="カーソル 単色塗りつぶし">
              <a:extLst>
                <a:ext uri="{FF2B5EF4-FFF2-40B4-BE49-F238E27FC236}">
                  <a16:creationId xmlns:a16="http://schemas.microsoft.com/office/drawing/2014/main" id="{5A52CDF1-0E2B-B840-92C6-FECC21835F1B}"/>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27" name="グループ化 26">
              <a:extLst>
                <a:ext uri="{FF2B5EF4-FFF2-40B4-BE49-F238E27FC236}">
                  <a16:creationId xmlns:a16="http://schemas.microsoft.com/office/drawing/2014/main" id="{B075B006-E2C2-B2A2-752E-97D1F0C525AB}"/>
                </a:ext>
              </a:extLst>
            </p:cNvPr>
            <p:cNvGrpSpPr/>
            <p:nvPr/>
          </p:nvGrpSpPr>
          <p:grpSpPr>
            <a:xfrm rot="2075396">
              <a:off x="7166273" y="5363092"/>
              <a:ext cx="209293" cy="109319"/>
              <a:chOff x="7082309" y="4367678"/>
              <a:chExt cx="293412" cy="109319"/>
            </a:xfrm>
          </p:grpSpPr>
          <p:cxnSp>
            <p:nvCxnSpPr>
              <p:cNvPr id="28" name="直線コネクタ 27">
                <a:extLst>
                  <a:ext uri="{FF2B5EF4-FFF2-40B4-BE49-F238E27FC236}">
                    <a16:creationId xmlns:a16="http://schemas.microsoft.com/office/drawing/2014/main" id="{802D7D65-1FE2-26AD-07BF-40FA2B56F22A}"/>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2CA1206-4487-1BBD-ED3B-8C80159B8E6C}"/>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E0FA3A98-2486-3FE3-5545-A6A6E639B616}"/>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nvGrpSpPr>
          <p:cNvPr id="31" name="グループ化 30">
            <a:extLst>
              <a:ext uri="{FF2B5EF4-FFF2-40B4-BE49-F238E27FC236}">
                <a16:creationId xmlns:a16="http://schemas.microsoft.com/office/drawing/2014/main" id="{CAABB678-3183-C462-6224-4262B17F1EC8}"/>
              </a:ext>
            </a:extLst>
          </p:cNvPr>
          <p:cNvGrpSpPr/>
          <p:nvPr/>
        </p:nvGrpSpPr>
        <p:grpSpPr>
          <a:xfrm>
            <a:off x="7732452" y="4197727"/>
            <a:ext cx="3823550" cy="1555701"/>
            <a:chOff x="2027191" y="4780534"/>
            <a:chExt cx="3343557" cy="1992180"/>
          </a:xfrm>
        </p:grpSpPr>
        <p:sp>
          <p:nvSpPr>
            <p:cNvPr id="32" name="二等辺三角形 31">
              <a:extLst>
                <a:ext uri="{FF2B5EF4-FFF2-40B4-BE49-F238E27FC236}">
                  <a16:creationId xmlns:a16="http://schemas.microsoft.com/office/drawing/2014/main" id="{DDD470AC-1644-FF11-154B-BB396CE5E696}"/>
                </a:ext>
              </a:extLst>
            </p:cNvPr>
            <p:cNvSpPr/>
            <p:nvPr/>
          </p:nvSpPr>
          <p:spPr>
            <a:xfrm rot="12813100">
              <a:off x="3264273" y="6157962"/>
              <a:ext cx="242479" cy="614752"/>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14F96DC4-3AD4-1972-746F-61E0B0F610BB}"/>
                </a:ext>
              </a:extLst>
            </p:cNvPr>
            <p:cNvSpPr/>
            <p:nvPr/>
          </p:nvSpPr>
          <p:spPr>
            <a:xfrm>
              <a:off x="2027191" y="4780534"/>
              <a:ext cx="3343557" cy="1532730"/>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400"/>
              </a:pPr>
              <a:r>
                <a:rPr lang="ja-JP"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rPr>
                <a:t>給与徴収ではなく、個人で納付している社会保険料があれば「はい」をご選択ください。</a:t>
              </a:r>
              <a:endParaRPr lang="en-US" altLang="ja-JP" dirty="0">
                <a:solidFill>
                  <a:schemeClr val="tx1"/>
                </a:solidFill>
                <a:latin typeface="HG丸ｺﾞｼｯｸM-PRO" panose="020F0600000000000000" pitchFamily="50" charset="-128"/>
                <a:ea typeface="HG丸ｺﾞｼｯｸM-PRO" panose="020F0600000000000000" pitchFamily="50" charset="-128"/>
                <a:cs typeface="Calibri"/>
                <a:sym typeface="Calibri"/>
              </a:endParaRPr>
            </a:p>
            <a:p>
              <a:pPr>
                <a:buSzPts val="1400"/>
              </a:pPr>
              <a:r>
                <a:rPr lang="en-US" altLang="ja-JP" dirty="0">
                  <a:solidFill>
                    <a:schemeClr val="tx1"/>
                  </a:solidFill>
                  <a:latin typeface="HG丸ｺﾞｼｯｸM-PRO" panose="020F0600000000000000" pitchFamily="50" charset="-128"/>
                  <a:ea typeface="HG丸ｺﾞｼｯｸM-PRO" panose="020F0600000000000000" pitchFamily="50" charset="-128"/>
                  <a:cs typeface="Calibri"/>
                  <a:sym typeface="Calibri"/>
                </a:rPr>
                <a:t>(</a:t>
              </a:r>
              <a:r>
                <a:rPr lang="ja-JP"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rPr>
                <a:t>例</a:t>
              </a:r>
              <a:r>
                <a:rPr lang="en-US" altLang="ja-JP" dirty="0">
                  <a:solidFill>
                    <a:schemeClr val="tx1"/>
                  </a:solidFill>
                  <a:latin typeface="HG丸ｺﾞｼｯｸM-PRO" panose="020F0600000000000000" pitchFamily="50" charset="-128"/>
                  <a:ea typeface="HG丸ｺﾞｼｯｸM-PRO" panose="020F0600000000000000" pitchFamily="50" charset="-128"/>
                  <a:cs typeface="Calibri"/>
                  <a:sym typeface="Calibri"/>
                </a:rPr>
                <a:t>)</a:t>
              </a:r>
              <a:r>
                <a:rPr lang="zh-CN"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rPr>
                <a:t>国民年金、国民健康保険</a:t>
              </a:r>
              <a:endParaRPr lang="ja-JP"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endParaRPr>
            </a:p>
          </p:txBody>
        </p:sp>
      </p:grpSp>
    </p:spTree>
    <p:extLst>
      <p:ext uri="{BB962C8B-B14F-4D97-AF65-F5344CB8AC3E}">
        <p14:creationId xmlns:p14="http://schemas.microsoft.com/office/powerpoint/2010/main" val="3282036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プレースホルダー 1">
            <a:extLst>
              <a:ext uri="{FF2B5EF4-FFF2-40B4-BE49-F238E27FC236}">
                <a16:creationId xmlns:a16="http://schemas.microsoft.com/office/drawing/2014/main" id="{8B627F54-1BB7-8A24-DFEA-DD2608F17C70}"/>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13" name="四角形: 角を丸くする 12">
            <a:extLst>
              <a:ext uri="{FF2B5EF4-FFF2-40B4-BE49-F238E27FC236}">
                <a16:creationId xmlns:a16="http://schemas.microsoft.com/office/drawing/2014/main" id="{0D9B1EA6-9485-EF48-BE87-0888090390CA}"/>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8" name="正方形/長方形 7">
            <a:extLst>
              <a:ext uri="{FF2B5EF4-FFF2-40B4-BE49-F238E27FC236}">
                <a16:creationId xmlns:a16="http://schemas.microsoft.com/office/drawing/2014/main" id="{11006BC3-B8AA-2429-75E8-48223A5600ED}"/>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10" name="正方形/長方形 9">
            <a:extLst>
              <a:ext uri="{FF2B5EF4-FFF2-40B4-BE49-F238E27FC236}">
                <a16:creationId xmlns:a16="http://schemas.microsoft.com/office/drawing/2014/main" id="{140A5F77-BBED-50C4-6C5B-39BEC6084B5C}"/>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社会保険料 ②</a:t>
            </a:r>
          </a:p>
        </p:txBody>
      </p:sp>
      <p:pic>
        <p:nvPicPr>
          <p:cNvPr id="17" name="Google Shape;246;g152ec4e6b97_0_66">
            <a:extLst>
              <a:ext uri="{FF2B5EF4-FFF2-40B4-BE49-F238E27FC236}">
                <a16:creationId xmlns:a16="http://schemas.microsoft.com/office/drawing/2014/main" id="{DEF3DC6F-06F5-82FB-6A3B-58923A69F1B6}"/>
              </a:ext>
            </a:extLst>
          </p:cNvPr>
          <p:cNvPicPr preferRelativeResize="0"/>
          <p:nvPr/>
        </p:nvPicPr>
        <p:blipFill rotWithShape="1">
          <a:blip r:embed="rId2"/>
          <a:srcRect l="-151" t="1067" r="151" b="24622"/>
          <a:stretch/>
        </p:blipFill>
        <p:spPr>
          <a:xfrm>
            <a:off x="3095949" y="2057399"/>
            <a:ext cx="6733852" cy="4038737"/>
          </a:xfrm>
          <a:prstGeom prst="rect">
            <a:avLst/>
          </a:prstGeom>
          <a:noFill/>
          <a:ln w="12700" cap="flat" cmpd="sng">
            <a:solidFill>
              <a:schemeClr val="tx1"/>
            </a:solidFill>
            <a:prstDash val="solid"/>
            <a:round/>
            <a:headEnd type="none" w="sm" len="sm"/>
            <a:tailEnd type="none" w="sm" len="sm"/>
          </a:ln>
        </p:spPr>
      </p:pic>
      <p:grpSp>
        <p:nvGrpSpPr>
          <p:cNvPr id="3" name="グループ化 2">
            <a:extLst>
              <a:ext uri="{FF2B5EF4-FFF2-40B4-BE49-F238E27FC236}">
                <a16:creationId xmlns:a16="http://schemas.microsoft.com/office/drawing/2014/main" id="{7FCE9556-B773-5B43-9EF1-BB9F19FF216B}"/>
              </a:ext>
            </a:extLst>
          </p:cNvPr>
          <p:cNvGrpSpPr/>
          <p:nvPr/>
        </p:nvGrpSpPr>
        <p:grpSpPr>
          <a:xfrm>
            <a:off x="1583110" y="4347275"/>
            <a:ext cx="4200175" cy="1526917"/>
            <a:chOff x="2320638" y="4357944"/>
            <a:chExt cx="3672902" cy="1955320"/>
          </a:xfrm>
        </p:grpSpPr>
        <p:sp>
          <p:nvSpPr>
            <p:cNvPr id="4" name="二等辺三角形 3">
              <a:extLst>
                <a:ext uri="{FF2B5EF4-FFF2-40B4-BE49-F238E27FC236}">
                  <a16:creationId xmlns:a16="http://schemas.microsoft.com/office/drawing/2014/main" id="{7937F8C6-E6FB-909F-CC84-4F092E83B0F6}"/>
                </a:ext>
              </a:extLst>
            </p:cNvPr>
            <p:cNvSpPr/>
            <p:nvPr/>
          </p:nvSpPr>
          <p:spPr>
            <a:xfrm rot="2578900">
              <a:off x="5329933" y="4357944"/>
              <a:ext cx="242479" cy="614752"/>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四角形: 角を丸くする 4">
              <a:extLst>
                <a:ext uri="{FF2B5EF4-FFF2-40B4-BE49-F238E27FC236}">
                  <a16:creationId xmlns:a16="http://schemas.microsoft.com/office/drawing/2014/main" id="{475AAB25-28BC-21C9-44B0-067BB00B985C}"/>
                </a:ext>
              </a:extLst>
            </p:cNvPr>
            <p:cNvSpPr/>
            <p:nvPr/>
          </p:nvSpPr>
          <p:spPr>
            <a:xfrm>
              <a:off x="2320638" y="4780534"/>
              <a:ext cx="3672902" cy="1532730"/>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400"/>
              </a:pPr>
              <a:r>
                <a:rPr lang="ja-JP" altLang="en-US" b="0" i="0" dirty="0">
                  <a:solidFill>
                    <a:schemeClr val="tx1"/>
                  </a:solidFill>
                  <a:effectLst/>
                  <a:latin typeface="HG丸ｺﾞｼｯｸM-PRO" panose="020F0600000000000000" pitchFamily="50" charset="-128"/>
                  <a:ea typeface="HG丸ｺﾞｼｯｸM-PRO" panose="020F0600000000000000" pitchFamily="50" charset="-128"/>
                </a:rPr>
                <a:t>追加で控除に含めたい、社会保険料を入力します。</a:t>
              </a:r>
              <a:endParaRPr lang="ja-JP"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endParaRPr>
            </a:p>
          </p:txBody>
        </p:sp>
      </p:grpSp>
    </p:spTree>
    <p:extLst>
      <p:ext uri="{BB962C8B-B14F-4D97-AF65-F5344CB8AC3E}">
        <p14:creationId xmlns:p14="http://schemas.microsoft.com/office/powerpoint/2010/main" val="3722589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
            <a:extLst>
              <a:ext uri="{FF2B5EF4-FFF2-40B4-BE49-F238E27FC236}">
                <a16:creationId xmlns:a16="http://schemas.microsoft.com/office/drawing/2014/main" id="{FD34F964-EB73-32EF-7FBF-361CAAB9A1E4}"/>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12" name="四角形: 角を丸くする 11">
            <a:extLst>
              <a:ext uri="{FF2B5EF4-FFF2-40B4-BE49-F238E27FC236}">
                <a16:creationId xmlns:a16="http://schemas.microsoft.com/office/drawing/2014/main" id="{FF1EDACB-C155-7DDD-D5D9-628F0864C853}"/>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正方形/長方形 1">
            <a:extLst>
              <a:ext uri="{FF2B5EF4-FFF2-40B4-BE49-F238E27FC236}">
                <a16:creationId xmlns:a16="http://schemas.microsoft.com/office/drawing/2014/main" id="{C4CC0B81-E566-1082-8A9D-280568C47BEE}"/>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3" name="正方形/長方形 2">
            <a:extLst>
              <a:ext uri="{FF2B5EF4-FFF2-40B4-BE49-F238E27FC236}">
                <a16:creationId xmlns:a16="http://schemas.microsoft.com/office/drawing/2014/main" id="{E9F0953A-A8DE-2A24-7B96-F42FB44FC12D}"/>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社会保険料 ③</a:t>
            </a:r>
          </a:p>
        </p:txBody>
      </p:sp>
      <p:pic>
        <p:nvPicPr>
          <p:cNvPr id="7" name="Google Shape;246;g152ec4e6b97_0_66">
            <a:extLst>
              <a:ext uri="{FF2B5EF4-FFF2-40B4-BE49-F238E27FC236}">
                <a16:creationId xmlns:a16="http://schemas.microsoft.com/office/drawing/2014/main" id="{032B086D-DE41-2A98-9B35-CF8C0C4CDAAE}"/>
              </a:ext>
            </a:extLst>
          </p:cNvPr>
          <p:cNvPicPr preferRelativeResize="0"/>
          <p:nvPr/>
        </p:nvPicPr>
        <p:blipFill rotWithShape="1">
          <a:blip r:embed="rId2"/>
          <a:srcRect t="12335" b="12335"/>
          <a:stretch/>
        </p:blipFill>
        <p:spPr>
          <a:xfrm>
            <a:off x="3095949" y="2057399"/>
            <a:ext cx="6733852" cy="4038737"/>
          </a:xfrm>
          <a:prstGeom prst="rect">
            <a:avLst/>
          </a:prstGeom>
          <a:noFill/>
          <a:ln w="12700" cap="flat" cmpd="sng">
            <a:solidFill>
              <a:schemeClr val="tx1"/>
            </a:solidFill>
            <a:prstDash val="solid"/>
            <a:round/>
            <a:headEnd type="none" w="sm" len="sm"/>
            <a:tailEnd type="none" w="sm" len="sm"/>
          </a:ln>
        </p:spPr>
      </p:pic>
      <p:sp>
        <p:nvSpPr>
          <p:cNvPr id="8" name="Google Shape;140;gf675c7812c_0_5">
            <a:extLst>
              <a:ext uri="{FF2B5EF4-FFF2-40B4-BE49-F238E27FC236}">
                <a16:creationId xmlns:a16="http://schemas.microsoft.com/office/drawing/2014/main" id="{D233D1D1-63DB-BE28-ECC9-06453987DCC5}"/>
              </a:ext>
            </a:extLst>
          </p:cNvPr>
          <p:cNvSpPr/>
          <p:nvPr/>
        </p:nvSpPr>
        <p:spPr>
          <a:xfrm>
            <a:off x="5203035" y="2317097"/>
            <a:ext cx="2965605" cy="342708"/>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13" name="グループ化 12">
            <a:extLst>
              <a:ext uri="{FF2B5EF4-FFF2-40B4-BE49-F238E27FC236}">
                <a16:creationId xmlns:a16="http://schemas.microsoft.com/office/drawing/2014/main" id="{36434B2C-6403-CCF4-8CE3-1EC8501884B4}"/>
              </a:ext>
            </a:extLst>
          </p:cNvPr>
          <p:cNvGrpSpPr/>
          <p:nvPr/>
        </p:nvGrpSpPr>
        <p:grpSpPr>
          <a:xfrm>
            <a:off x="8068025" y="2456919"/>
            <a:ext cx="209293" cy="400597"/>
            <a:chOff x="7166273" y="5363092"/>
            <a:chExt cx="209293" cy="306095"/>
          </a:xfrm>
        </p:grpSpPr>
        <p:sp>
          <p:nvSpPr>
            <p:cNvPr id="15" name="グラフィックス 17" descr="カーソル 単色塗りつぶし">
              <a:extLst>
                <a:ext uri="{FF2B5EF4-FFF2-40B4-BE49-F238E27FC236}">
                  <a16:creationId xmlns:a16="http://schemas.microsoft.com/office/drawing/2014/main" id="{9F23BC58-FB94-FF77-C2FA-FD4C4C1EC129}"/>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16" name="グループ化 15">
              <a:extLst>
                <a:ext uri="{FF2B5EF4-FFF2-40B4-BE49-F238E27FC236}">
                  <a16:creationId xmlns:a16="http://schemas.microsoft.com/office/drawing/2014/main" id="{0D78A518-30F2-26B1-F2D7-8FF7014D4818}"/>
                </a:ext>
              </a:extLst>
            </p:cNvPr>
            <p:cNvGrpSpPr/>
            <p:nvPr/>
          </p:nvGrpSpPr>
          <p:grpSpPr>
            <a:xfrm rot="2075396">
              <a:off x="7166273" y="5363092"/>
              <a:ext cx="209293" cy="109319"/>
              <a:chOff x="7082309" y="4367678"/>
              <a:chExt cx="293412" cy="109319"/>
            </a:xfrm>
          </p:grpSpPr>
          <p:cxnSp>
            <p:nvCxnSpPr>
              <p:cNvPr id="17" name="直線コネクタ 16">
                <a:extLst>
                  <a:ext uri="{FF2B5EF4-FFF2-40B4-BE49-F238E27FC236}">
                    <a16:creationId xmlns:a16="http://schemas.microsoft.com/office/drawing/2014/main" id="{7BFD72A2-986F-F3D1-0D6A-694EA840B79B}"/>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8BFD37E-AD05-C28B-36B3-89D00C36611D}"/>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1CD6E139-8275-60B3-83D9-BDDB01BA9172}"/>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nvGrpSpPr>
          <p:cNvPr id="20" name="グループ化 19">
            <a:extLst>
              <a:ext uri="{FF2B5EF4-FFF2-40B4-BE49-F238E27FC236}">
                <a16:creationId xmlns:a16="http://schemas.microsoft.com/office/drawing/2014/main" id="{622592F6-556B-27B0-2AF4-84DAFFB32C82}"/>
              </a:ext>
            </a:extLst>
          </p:cNvPr>
          <p:cNvGrpSpPr/>
          <p:nvPr/>
        </p:nvGrpSpPr>
        <p:grpSpPr>
          <a:xfrm>
            <a:off x="3282795" y="2697151"/>
            <a:ext cx="4792531" cy="1228305"/>
            <a:chOff x="1457976" y="4363776"/>
            <a:chExt cx="4190896" cy="1572927"/>
          </a:xfrm>
        </p:grpSpPr>
        <p:sp>
          <p:nvSpPr>
            <p:cNvPr id="21" name="二等辺三角形 20">
              <a:extLst>
                <a:ext uri="{FF2B5EF4-FFF2-40B4-BE49-F238E27FC236}">
                  <a16:creationId xmlns:a16="http://schemas.microsoft.com/office/drawing/2014/main" id="{876150B8-B02B-AC33-8275-1B1CAB337153}"/>
                </a:ext>
              </a:extLst>
            </p:cNvPr>
            <p:cNvSpPr/>
            <p:nvPr/>
          </p:nvSpPr>
          <p:spPr>
            <a:xfrm rot="1719984">
              <a:off x="3212042" y="4363776"/>
              <a:ext cx="242479" cy="547930"/>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46868F1E-33BB-968E-EA22-4F66A242080A}"/>
                </a:ext>
              </a:extLst>
            </p:cNvPr>
            <p:cNvSpPr/>
            <p:nvPr/>
          </p:nvSpPr>
          <p:spPr>
            <a:xfrm>
              <a:off x="1457976" y="4780535"/>
              <a:ext cx="4190896" cy="1156168"/>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400"/>
              </a:pPr>
              <a:r>
                <a:rPr lang="ja-JP"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rPr>
                <a:t>「はい」を選択することで社会保険料とは</a:t>
              </a:r>
              <a:endParaRPr lang="en-US" altLang="ja-JP" dirty="0">
                <a:solidFill>
                  <a:schemeClr val="tx1"/>
                </a:solidFill>
                <a:latin typeface="HG丸ｺﾞｼｯｸM-PRO" panose="020F0600000000000000" pitchFamily="50" charset="-128"/>
                <a:ea typeface="HG丸ｺﾞｼｯｸM-PRO" panose="020F0600000000000000" pitchFamily="50" charset="-128"/>
                <a:cs typeface="Calibri"/>
                <a:sym typeface="Calibri"/>
              </a:endParaRPr>
            </a:p>
            <a:p>
              <a:pPr>
                <a:buSzPts val="1400"/>
              </a:pPr>
              <a:r>
                <a:rPr lang="ja-JP"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rPr>
                <a:t>別に国民年金保険料としても集計することができます。</a:t>
              </a:r>
            </a:p>
          </p:txBody>
        </p:sp>
      </p:grpSp>
    </p:spTree>
    <p:extLst>
      <p:ext uri="{BB962C8B-B14F-4D97-AF65-F5344CB8AC3E}">
        <p14:creationId xmlns:p14="http://schemas.microsoft.com/office/powerpoint/2010/main" val="4264831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プレースホルダー 1">
            <a:extLst>
              <a:ext uri="{FF2B5EF4-FFF2-40B4-BE49-F238E27FC236}">
                <a16:creationId xmlns:a16="http://schemas.microsoft.com/office/drawing/2014/main" id="{6F930B2A-C8BE-E453-9BCF-EC51E3CD3D7B}"/>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26" name="四角形: 角を丸くする 25">
            <a:extLst>
              <a:ext uri="{FF2B5EF4-FFF2-40B4-BE49-F238E27FC236}">
                <a16:creationId xmlns:a16="http://schemas.microsoft.com/office/drawing/2014/main" id="{8AA16DBE-73A7-0F2D-4A96-D54AF3B73D90}"/>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正方形/長方形 1">
            <a:extLst>
              <a:ext uri="{FF2B5EF4-FFF2-40B4-BE49-F238E27FC236}">
                <a16:creationId xmlns:a16="http://schemas.microsoft.com/office/drawing/2014/main" id="{43240C25-6C1D-5ED0-8DE4-C2C5E5F64126}"/>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12" name="正方形/長方形 11">
            <a:extLst>
              <a:ext uri="{FF2B5EF4-FFF2-40B4-BE49-F238E27FC236}">
                <a16:creationId xmlns:a16="http://schemas.microsoft.com/office/drawing/2014/main" id="{D3F8BB0F-C182-4D3D-3D1F-51C573668757}"/>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小規模企業共済等掛金 ①</a:t>
            </a:r>
          </a:p>
        </p:txBody>
      </p:sp>
      <p:pic>
        <p:nvPicPr>
          <p:cNvPr id="17" name="Google Shape;246;g152ec4e6b97_0_66">
            <a:extLst>
              <a:ext uri="{FF2B5EF4-FFF2-40B4-BE49-F238E27FC236}">
                <a16:creationId xmlns:a16="http://schemas.microsoft.com/office/drawing/2014/main" id="{83B730F9-B544-8472-FAC1-2130BD2EF4FA}"/>
              </a:ext>
            </a:extLst>
          </p:cNvPr>
          <p:cNvPicPr preferRelativeResize="0"/>
          <p:nvPr/>
        </p:nvPicPr>
        <p:blipFill rotWithShape="1">
          <a:blip r:embed="rId2"/>
          <a:srcRect l="-302" t="4945" r="302" b="630"/>
          <a:stretch/>
        </p:blipFill>
        <p:spPr>
          <a:xfrm>
            <a:off x="3095949" y="2057399"/>
            <a:ext cx="6733852" cy="4038737"/>
          </a:xfrm>
          <a:prstGeom prst="rect">
            <a:avLst/>
          </a:prstGeom>
          <a:noFill/>
          <a:ln w="12700" cap="flat" cmpd="sng">
            <a:solidFill>
              <a:schemeClr val="tx1"/>
            </a:solidFill>
            <a:prstDash val="solid"/>
            <a:round/>
            <a:headEnd type="none" w="sm" len="sm"/>
            <a:tailEnd type="none" w="sm" len="sm"/>
          </a:ln>
        </p:spPr>
      </p:pic>
      <p:grpSp>
        <p:nvGrpSpPr>
          <p:cNvPr id="20" name="グループ化 19">
            <a:extLst>
              <a:ext uri="{FF2B5EF4-FFF2-40B4-BE49-F238E27FC236}">
                <a16:creationId xmlns:a16="http://schemas.microsoft.com/office/drawing/2014/main" id="{121FDC96-728F-B13C-CDAE-5F1710F14D6D}"/>
              </a:ext>
            </a:extLst>
          </p:cNvPr>
          <p:cNvGrpSpPr/>
          <p:nvPr/>
        </p:nvGrpSpPr>
        <p:grpSpPr>
          <a:xfrm>
            <a:off x="4205977" y="4573098"/>
            <a:ext cx="3830924" cy="1049622"/>
            <a:chOff x="2800809" y="5201848"/>
            <a:chExt cx="3350005" cy="1344112"/>
          </a:xfrm>
        </p:grpSpPr>
        <p:sp>
          <p:nvSpPr>
            <p:cNvPr id="28" name="二等辺三角形 27">
              <a:extLst>
                <a:ext uri="{FF2B5EF4-FFF2-40B4-BE49-F238E27FC236}">
                  <a16:creationId xmlns:a16="http://schemas.microsoft.com/office/drawing/2014/main" id="{FA56B4A1-449B-631B-C435-0B4CD40495BA}"/>
                </a:ext>
              </a:extLst>
            </p:cNvPr>
            <p:cNvSpPr/>
            <p:nvPr/>
          </p:nvSpPr>
          <p:spPr>
            <a:xfrm rot="7556642">
              <a:off x="4830384" y="6158518"/>
              <a:ext cx="355087" cy="419797"/>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AC6C9A14-80BD-E930-0C3C-022037FC515C}"/>
                </a:ext>
              </a:extLst>
            </p:cNvPr>
            <p:cNvSpPr/>
            <p:nvPr/>
          </p:nvSpPr>
          <p:spPr>
            <a:xfrm>
              <a:off x="2800809" y="5201848"/>
              <a:ext cx="3350005" cy="1111416"/>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200"/>
              </a:pPr>
              <a:r>
                <a:rPr lang="ja-JP" altLang="en-US" dirty="0">
                  <a:solidFill>
                    <a:schemeClr val="tx1"/>
                  </a:solidFill>
                  <a:latin typeface="HG丸ｺﾞｼｯｸM-PRO" panose="020F0600000000000000" pitchFamily="50" charset="-128"/>
                  <a:ea typeface="HG丸ｺﾞｼｯｸM-PRO" panose="020F0600000000000000" pitchFamily="50" charset="-128"/>
                </a:rPr>
                <a:t>小規模企業共済等掛金控除を</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a:buSzPts val="1200"/>
              </a:pPr>
              <a:r>
                <a:rPr lang="ja-JP" altLang="en-US" dirty="0">
                  <a:solidFill>
                    <a:schemeClr val="tx1"/>
                  </a:solidFill>
                  <a:latin typeface="HG丸ｺﾞｼｯｸM-PRO" panose="020F0600000000000000" pitchFamily="50" charset="-128"/>
                  <a:ea typeface="HG丸ｺﾞｼｯｸM-PRO" panose="020F0600000000000000" pitchFamily="50" charset="-128"/>
                </a:rPr>
                <a:t>適用されたい場合は「はい」を選択ください。</a:t>
              </a:r>
            </a:p>
          </p:txBody>
        </p:sp>
      </p:grpSp>
      <p:sp>
        <p:nvSpPr>
          <p:cNvPr id="30" name="Google Shape;140;gf675c7812c_0_5">
            <a:extLst>
              <a:ext uri="{FF2B5EF4-FFF2-40B4-BE49-F238E27FC236}">
                <a16:creationId xmlns:a16="http://schemas.microsoft.com/office/drawing/2014/main" id="{5833B064-7C01-8B45-0E4E-9512FB89CCF1}"/>
              </a:ext>
            </a:extLst>
          </p:cNvPr>
          <p:cNvSpPr/>
          <p:nvPr/>
        </p:nvSpPr>
        <p:spPr>
          <a:xfrm>
            <a:off x="7004051" y="5811184"/>
            <a:ext cx="2065700" cy="334532"/>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31" name="グループ化 30">
            <a:extLst>
              <a:ext uri="{FF2B5EF4-FFF2-40B4-BE49-F238E27FC236}">
                <a16:creationId xmlns:a16="http://schemas.microsoft.com/office/drawing/2014/main" id="{7CA80BDD-BEE4-AB3F-F089-32EB83A5B6DB}"/>
              </a:ext>
            </a:extLst>
          </p:cNvPr>
          <p:cNvGrpSpPr/>
          <p:nvPr/>
        </p:nvGrpSpPr>
        <p:grpSpPr>
          <a:xfrm>
            <a:off x="8892053" y="5960144"/>
            <a:ext cx="209293" cy="306095"/>
            <a:chOff x="7166273" y="5363092"/>
            <a:chExt cx="209293" cy="306095"/>
          </a:xfrm>
        </p:grpSpPr>
        <p:sp>
          <p:nvSpPr>
            <p:cNvPr id="32" name="グラフィックス 17" descr="カーソル 単色塗りつぶし">
              <a:extLst>
                <a:ext uri="{FF2B5EF4-FFF2-40B4-BE49-F238E27FC236}">
                  <a16:creationId xmlns:a16="http://schemas.microsoft.com/office/drawing/2014/main" id="{1153BD81-F7CE-F437-62FB-364DF4108ED4}"/>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33" name="グループ化 32">
              <a:extLst>
                <a:ext uri="{FF2B5EF4-FFF2-40B4-BE49-F238E27FC236}">
                  <a16:creationId xmlns:a16="http://schemas.microsoft.com/office/drawing/2014/main" id="{DE5E13F0-316B-2C96-5322-F3B8BBC0FD10}"/>
                </a:ext>
              </a:extLst>
            </p:cNvPr>
            <p:cNvGrpSpPr/>
            <p:nvPr/>
          </p:nvGrpSpPr>
          <p:grpSpPr>
            <a:xfrm rot="2075396">
              <a:off x="7166273" y="5363092"/>
              <a:ext cx="209293" cy="109319"/>
              <a:chOff x="7082309" y="4367678"/>
              <a:chExt cx="293412" cy="109319"/>
            </a:xfrm>
          </p:grpSpPr>
          <p:cxnSp>
            <p:nvCxnSpPr>
              <p:cNvPr id="34" name="直線コネクタ 33">
                <a:extLst>
                  <a:ext uri="{FF2B5EF4-FFF2-40B4-BE49-F238E27FC236}">
                    <a16:creationId xmlns:a16="http://schemas.microsoft.com/office/drawing/2014/main" id="{15115F59-378F-0B13-4D05-B59A74244F6F}"/>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C200449E-9B29-F0FE-F3DB-0E401CBEA6A7}"/>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E469354-C1D0-58CC-7199-36BCAC070D62}"/>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81930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3240C25-6C1D-5ED0-8DE4-C2C5E5F64126}"/>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3" name="Google Shape;258;g152ec4e6b97_1_139">
            <a:extLst>
              <a:ext uri="{FF2B5EF4-FFF2-40B4-BE49-F238E27FC236}">
                <a16:creationId xmlns:a16="http://schemas.microsoft.com/office/drawing/2014/main" id="{6D7728FF-4BD5-B77C-95C4-56AC5D7EB301}"/>
              </a:ext>
            </a:extLst>
          </p:cNvPr>
          <p:cNvPicPr preferRelativeResize="0"/>
          <p:nvPr/>
        </p:nvPicPr>
        <p:blipFill rotWithShape="1">
          <a:blip r:embed="rId2">
            <a:alphaModFix/>
          </a:blip>
          <a:srcRect t="1354" b="3251"/>
          <a:stretch/>
        </p:blipFill>
        <p:spPr>
          <a:xfrm>
            <a:off x="4178682" y="2021627"/>
            <a:ext cx="4314636" cy="4244612"/>
          </a:xfrm>
          <a:prstGeom prst="rect">
            <a:avLst/>
          </a:prstGeom>
          <a:noFill/>
          <a:ln w="12700" cap="flat" cmpd="sng">
            <a:solidFill>
              <a:schemeClr val="tx1"/>
            </a:solidFill>
            <a:prstDash val="solid"/>
            <a:round/>
            <a:headEnd type="none" w="sm" len="sm"/>
            <a:tailEnd type="none" w="sm" len="sm"/>
          </a:ln>
        </p:spPr>
      </p:pic>
      <p:sp>
        <p:nvSpPr>
          <p:cNvPr id="25" name="テキスト プレースホルダー 1">
            <a:extLst>
              <a:ext uri="{FF2B5EF4-FFF2-40B4-BE49-F238E27FC236}">
                <a16:creationId xmlns:a16="http://schemas.microsoft.com/office/drawing/2014/main" id="{6F930B2A-C8BE-E453-9BCF-EC51E3CD3D7B}"/>
              </a:ext>
            </a:extLst>
          </p:cNvPr>
          <p:cNvSpPr>
            <a:spLocks noGrp="1"/>
          </p:cNvSpPr>
          <p:nvPr>
            <p:ph type="body" sz="quarter" idx="10"/>
          </p:nvPr>
        </p:nvSpPr>
        <p:spPr>
          <a:xfrm>
            <a:off x="936000" y="323752"/>
            <a:ext cx="10800000" cy="601392"/>
          </a:xfrm>
        </p:spPr>
        <p:txBody>
          <a:bodyPr>
            <a:normAutofit lnSpcReduction="10000"/>
          </a:bodyPr>
          <a:lstStyle/>
          <a:p>
            <a:r>
              <a:rPr kumimoji="1" lang="ja-JP" altLang="en-US" dirty="0"/>
              <a:t>　　　　　必要項目を入力する</a:t>
            </a:r>
          </a:p>
        </p:txBody>
      </p:sp>
      <p:sp>
        <p:nvSpPr>
          <p:cNvPr id="26" name="四角形: 角を丸くする 25">
            <a:extLst>
              <a:ext uri="{FF2B5EF4-FFF2-40B4-BE49-F238E27FC236}">
                <a16:creationId xmlns:a16="http://schemas.microsoft.com/office/drawing/2014/main" id="{8AA16DBE-73A7-0F2D-4A96-D54AF3B73D90}"/>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12" name="正方形/長方形 11">
            <a:extLst>
              <a:ext uri="{FF2B5EF4-FFF2-40B4-BE49-F238E27FC236}">
                <a16:creationId xmlns:a16="http://schemas.microsoft.com/office/drawing/2014/main" id="{D3F8BB0F-C182-4D3D-3D1F-51C573668757}"/>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小規模企業共済等掛金 ②</a:t>
            </a:r>
          </a:p>
        </p:txBody>
      </p:sp>
      <p:grpSp>
        <p:nvGrpSpPr>
          <p:cNvPr id="20" name="グループ化 19">
            <a:extLst>
              <a:ext uri="{FF2B5EF4-FFF2-40B4-BE49-F238E27FC236}">
                <a16:creationId xmlns:a16="http://schemas.microsoft.com/office/drawing/2014/main" id="{121FDC96-728F-B13C-CDAE-5F1710F14D6D}"/>
              </a:ext>
            </a:extLst>
          </p:cNvPr>
          <p:cNvGrpSpPr/>
          <p:nvPr/>
        </p:nvGrpSpPr>
        <p:grpSpPr>
          <a:xfrm>
            <a:off x="7725076" y="2137146"/>
            <a:ext cx="3830924" cy="1178033"/>
            <a:chOff x="2800809" y="5201848"/>
            <a:chExt cx="3350005" cy="1508551"/>
          </a:xfrm>
        </p:grpSpPr>
        <p:sp>
          <p:nvSpPr>
            <p:cNvPr id="28" name="二等辺三角形 27">
              <a:extLst>
                <a:ext uri="{FF2B5EF4-FFF2-40B4-BE49-F238E27FC236}">
                  <a16:creationId xmlns:a16="http://schemas.microsoft.com/office/drawing/2014/main" id="{FA56B4A1-449B-631B-C435-0B4CD40495BA}"/>
                </a:ext>
              </a:extLst>
            </p:cNvPr>
            <p:cNvSpPr/>
            <p:nvPr/>
          </p:nvSpPr>
          <p:spPr>
            <a:xfrm rot="12310467">
              <a:off x="3744391" y="6095647"/>
              <a:ext cx="242479" cy="614752"/>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AC6C9A14-80BD-E930-0C3C-022037FC515C}"/>
                </a:ext>
              </a:extLst>
            </p:cNvPr>
            <p:cNvSpPr/>
            <p:nvPr/>
          </p:nvSpPr>
          <p:spPr>
            <a:xfrm>
              <a:off x="2800809" y="5201848"/>
              <a:ext cx="3350005" cy="1111416"/>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2500"/>
                </a:lnSpc>
                <a:buSzPts val="1400"/>
              </a:pPr>
              <a:r>
                <a:rPr lang="ja-JP"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rPr>
                <a:t>小規模企業共済等掛金の情報を入力ください。</a:t>
              </a:r>
            </a:p>
            <a:p>
              <a:pPr>
                <a:lnSpc>
                  <a:spcPct val="112500"/>
                </a:lnSpc>
                <a:spcBef>
                  <a:spcPts val="800"/>
                </a:spcBef>
                <a:buSzPts val="1400"/>
              </a:pPr>
              <a:r>
                <a:rPr lang="ja-JP"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rPr>
                <a:t>該当しないものは「</a:t>
              </a:r>
              <a:r>
                <a:rPr lang="en-US" altLang="ja-JP" dirty="0">
                  <a:solidFill>
                    <a:schemeClr val="tx1"/>
                  </a:solidFill>
                  <a:latin typeface="HG丸ｺﾞｼｯｸM-PRO" panose="020F0600000000000000" pitchFamily="50" charset="-128"/>
                  <a:ea typeface="HG丸ｺﾞｼｯｸM-PRO" panose="020F0600000000000000" pitchFamily="50" charset="-128"/>
                  <a:cs typeface="Calibri"/>
                  <a:sym typeface="Calibri"/>
                </a:rPr>
                <a:t>0</a:t>
              </a:r>
              <a:r>
                <a:rPr lang="ja-JP" altLang="en-US" dirty="0">
                  <a:solidFill>
                    <a:schemeClr val="tx1"/>
                  </a:solidFill>
                  <a:latin typeface="HG丸ｺﾞｼｯｸM-PRO" panose="020F0600000000000000" pitchFamily="50" charset="-128"/>
                  <a:ea typeface="HG丸ｺﾞｼｯｸM-PRO" panose="020F0600000000000000" pitchFamily="50" charset="-128"/>
                  <a:cs typeface="Calibri"/>
                  <a:sym typeface="Calibri"/>
                </a:rPr>
                <a:t>」円で登録ください。</a:t>
              </a:r>
            </a:p>
          </p:txBody>
        </p:sp>
      </p:grpSp>
    </p:spTree>
    <p:extLst>
      <p:ext uri="{BB962C8B-B14F-4D97-AF65-F5344CB8AC3E}">
        <p14:creationId xmlns:p14="http://schemas.microsoft.com/office/powerpoint/2010/main" val="1873424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プレースホルダー 1">
            <a:extLst>
              <a:ext uri="{FF2B5EF4-FFF2-40B4-BE49-F238E27FC236}">
                <a16:creationId xmlns:a16="http://schemas.microsoft.com/office/drawing/2014/main" id="{E54620DE-A945-CA1B-4AE5-DCA64ACF15DF}"/>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25" name="四角形: 角を丸くする 24">
            <a:extLst>
              <a:ext uri="{FF2B5EF4-FFF2-40B4-BE49-F238E27FC236}">
                <a16:creationId xmlns:a16="http://schemas.microsoft.com/office/drawing/2014/main" id="{6BCC7566-871E-6D5E-3BFA-C89E1D1B4EC1}"/>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正方形/長方形 1">
            <a:extLst>
              <a:ext uri="{FF2B5EF4-FFF2-40B4-BE49-F238E27FC236}">
                <a16:creationId xmlns:a16="http://schemas.microsoft.com/office/drawing/2014/main" id="{184E128D-4DE0-7EDD-58AA-7A7B942C965A}"/>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8" name="正方形/長方形 7">
            <a:extLst>
              <a:ext uri="{FF2B5EF4-FFF2-40B4-BE49-F238E27FC236}">
                <a16:creationId xmlns:a16="http://schemas.microsoft.com/office/drawing/2014/main" id="{7F7F11E4-244A-7E08-65F4-9DCE926E0850}"/>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住宅ローン控除 ①</a:t>
            </a:r>
            <a:endParaRPr kumimoji="1" lang="en-US" altLang="ja-JP" sz="1600" b="1" dirty="0">
              <a:latin typeface="HG丸ｺﾞｼｯｸM-PRO" panose="020F0600000000000000" pitchFamily="50" charset="-128"/>
              <a:ea typeface="HG丸ｺﾞｼｯｸM-PRO" panose="020F0600000000000000" pitchFamily="50" charset="-128"/>
            </a:endParaRPr>
          </a:p>
        </p:txBody>
      </p:sp>
      <p:pic>
        <p:nvPicPr>
          <p:cNvPr id="10" name="Google Shape;246;g152ec4e6b97_0_66">
            <a:extLst>
              <a:ext uri="{FF2B5EF4-FFF2-40B4-BE49-F238E27FC236}">
                <a16:creationId xmlns:a16="http://schemas.microsoft.com/office/drawing/2014/main" id="{A23C14BB-C241-A8DA-78F0-BD106E49D11F}"/>
              </a:ext>
            </a:extLst>
          </p:cNvPr>
          <p:cNvPicPr preferRelativeResize="0"/>
          <p:nvPr/>
        </p:nvPicPr>
        <p:blipFill rotWithShape="1">
          <a:blip r:embed="rId2"/>
          <a:srcRect t="2380" b="2380"/>
          <a:stretch/>
        </p:blipFill>
        <p:spPr>
          <a:xfrm>
            <a:off x="3106109" y="2046693"/>
            <a:ext cx="6733852" cy="4038737"/>
          </a:xfrm>
          <a:prstGeom prst="rect">
            <a:avLst/>
          </a:prstGeom>
          <a:noFill/>
          <a:ln w="12700" cap="flat" cmpd="sng">
            <a:solidFill>
              <a:schemeClr val="tx1"/>
            </a:solidFill>
            <a:prstDash val="solid"/>
            <a:round/>
            <a:headEnd type="none" w="sm" len="sm"/>
            <a:tailEnd type="none" w="sm" len="sm"/>
          </a:ln>
        </p:spPr>
      </p:pic>
      <p:grpSp>
        <p:nvGrpSpPr>
          <p:cNvPr id="13" name="グループ化 12">
            <a:extLst>
              <a:ext uri="{FF2B5EF4-FFF2-40B4-BE49-F238E27FC236}">
                <a16:creationId xmlns:a16="http://schemas.microsoft.com/office/drawing/2014/main" id="{1301C44B-D223-B0AC-99DA-5A31210025CA}"/>
              </a:ext>
            </a:extLst>
          </p:cNvPr>
          <p:cNvGrpSpPr/>
          <p:nvPr/>
        </p:nvGrpSpPr>
        <p:grpSpPr>
          <a:xfrm>
            <a:off x="6096000" y="2762754"/>
            <a:ext cx="5275967" cy="1896360"/>
            <a:chOff x="1033514" y="4362306"/>
            <a:chExt cx="4613643" cy="2428416"/>
          </a:xfrm>
        </p:grpSpPr>
        <p:sp>
          <p:nvSpPr>
            <p:cNvPr id="15" name="二等辺三角形 14">
              <a:extLst>
                <a:ext uri="{FF2B5EF4-FFF2-40B4-BE49-F238E27FC236}">
                  <a16:creationId xmlns:a16="http://schemas.microsoft.com/office/drawing/2014/main" id="{C9FBCCEF-D04D-D003-4799-24C15E241297}"/>
                </a:ext>
              </a:extLst>
            </p:cNvPr>
            <p:cNvSpPr/>
            <p:nvPr/>
          </p:nvSpPr>
          <p:spPr>
            <a:xfrm rot="12759658">
              <a:off x="2481128" y="6175970"/>
              <a:ext cx="242479" cy="614752"/>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四角形: 角を丸くする 19">
              <a:extLst>
                <a:ext uri="{FF2B5EF4-FFF2-40B4-BE49-F238E27FC236}">
                  <a16:creationId xmlns:a16="http://schemas.microsoft.com/office/drawing/2014/main" id="{CAE3529A-1962-D053-D655-57A0E7109F98}"/>
                </a:ext>
              </a:extLst>
            </p:cNvPr>
            <p:cNvSpPr/>
            <p:nvPr/>
          </p:nvSpPr>
          <p:spPr>
            <a:xfrm>
              <a:off x="1033514" y="4362306"/>
              <a:ext cx="4613643" cy="1950960"/>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400"/>
              </a:pPr>
              <a:r>
                <a:rPr lang="ja-JP" altLang="en-US" dirty="0">
                  <a:solidFill>
                    <a:schemeClr val="tx1"/>
                  </a:solidFill>
                  <a:latin typeface="HG丸ｺﾞｼｯｸM-PRO" panose="020F0600000000000000" pitchFamily="50" charset="-128"/>
                  <a:ea typeface="HG丸ｺﾞｼｯｸM-PRO" panose="020F0600000000000000" pitchFamily="50" charset="-128"/>
                </a:rPr>
                <a:t>住宅ローン控除を適用されたい場合は「はい」を選択ください。</a:t>
              </a:r>
            </a:p>
            <a:p>
              <a:pPr>
                <a:buSzPts val="1400"/>
              </a:pPr>
              <a:r>
                <a:rPr lang="ja-JP" altLang="en-US" dirty="0">
                  <a:solidFill>
                    <a:schemeClr val="tx1"/>
                  </a:solidFill>
                  <a:latin typeface="HG丸ｺﾞｼｯｸM-PRO" panose="020F0600000000000000" pitchFamily="50" charset="-128"/>
                  <a:ea typeface="HG丸ｺﾞｼｯｸM-PRO" panose="020F0600000000000000" pitchFamily="50" charset="-128"/>
                </a:rPr>
                <a:t>「はい」を選択のうえ「次の設問へ進む」をクリックすると</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a:buSzPts val="1400"/>
              </a:pPr>
              <a:r>
                <a:rPr lang="ja-JP" altLang="en-US" dirty="0">
                  <a:solidFill>
                    <a:schemeClr val="tx1"/>
                  </a:solidFill>
                  <a:latin typeface="HG丸ｺﾞｼｯｸM-PRO" panose="020F0600000000000000" pitchFamily="50" charset="-128"/>
                  <a:ea typeface="HG丸ｺﾞｼｯｸM-PRO" panose="020F0600000000000000" pitchFamily="50" charset="-128"/>
                </a:rPr>
                <a:t>住宅ローン控除関する情報に関する設問が続きますので、</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a:buSzPts val="1400"/>
              </a:pPr>
              <a:r>
                <a:rPr lang="ja-JP" altLang="en-US" dirty="0">
                  <a:solidFill>
                    <a:schemeClr val="tx1"/>
                  </a:solidFill>
                  <a:latin typeface="HG丸ｺﾞｼｯｸM-PRO" panose="020F0600000000000000" pitchFamily="50" charset="-128"/>
                  <a:ea typeface="HG丸ｺﾞｼｯｸM-PRO" panose="020F0600000000000000" pitchFamily="50" charset="-128"/>
                </a:rPr>
                <a:t>回答ください。</a:t>
              </a:r>
            </a:p>
          </p:txBody>
        </p:sp>
      </p:grpSp>
      <p:sp>
        <p:nvSpPr>
          <p:cNvPr id="27" name="Google Shape;140;gf675c7812c_0_5">
            <a:extLst>
              <a:ext uri="{FF2B5EF4-FFF2-40B4-BE49-F238E27FC236}">
                <a16:creationId xmlns:a16="http://schemas.microsoft.com/office/drawing/2014/main" id="{53FA773F-9825-CED8-959D-F0BF093FB57D}"/>
              </a:ext>
            </a:extLst>
          </p:cNvPr>
          <p:cNvSpPr/>
          <p:nvPr/>
        </p:nvSpPr>
        <p:spPr>
          <a:xfrm>
            <a:off x="6173439" y="4590559"/>
            <a:ext cx="1598961" cy="285631"/>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28" name="グループ化 27">
            <a:extLst>
              <a:ext uri="{FF2B5EF4-FFF2-40B4-BE49-F238E27FC236}">
                <a16:creationId xmlns:a16="http://schemas.microsoft.com/office/drawing/2014/main" id="{0E2439DE-88A2-0148-1C85-66942F9A6671}"/>
              </a:ext>
            </a:extLst>
          </p:cNvPr>
          <p:cNvGrpSpPr/>
          <p:nvPr/>
        </p:nvGrpSpPr>
        <p:grpSpPr>
          <a:xfrm>
            <a:off x="7680781" y="4733374"/>
            <a:ext cx="209293" cy="306095"/>
            <a:chOff x="7166273" y="5363092"/>
            <a:chExt cx="209293" cy="306095"/>
          </a:xfrm>
        </p:grpSpPr>
        <p:sp>
          <p:nvSpPr>
            <p:cNvPr id="29" name="グラフィックス 17" descr="カーソル 単色塗りつぶし">
              <a:extLst>
                <a:ext uri="{FF2B5EF4-FFF2-40B4-BE49-F238E27FC236}">
                  <a16:creationId xmlns:a16="http://schemas.microsoft.com/office/drawing/2014/main" id="{292225DC-6C1E-EA87-87C9-59B132170AC1}"/>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30" name="グループ化 29">
              <a:extLst>
                <a:ext uri="{FF2B5EF4-FFF2-40B4-BE49-F238E27FC236}">
                  <a16:creationId xmlns:a16="http://schemas.microsoft.com/office/drawing/2014/main" id="{59FC671D-0C5E-268E-D08D-226B286B2363}"/>
                </a:ext>
              </a:extLst>
            </p:cNvPr>
            <p:cNvGrpSpPr/>
            <p:nvPr/>
          </p:nvGrpSpPr>
          <p:grpSpPr>
            <a:xfrm rot="2075396">
              <a:off x="7166273" y="5363092"/>
              <a:ext cx="209293" cy="109319"/>
              <a:chOff x="7082309" y="4367678"/>
              <a:chExt cx="293412" cy="109319"/>
            </a:xfrm>
          </p:grpSpPr>
          <p:cxnSp>
            <p:nvCxnSpPr>
              <p:cNvPr id="31" name="直線コネクタ 30">
                <a:extLst>
                  <a:ext uri="{FF2B5EF4-FFF2-40B4-BE49-F238E27FC236}">
                    <a16:creationId xmlns:a16="http://schemas.microsoft.com/office/drawing/2014/main" id="{962887DF-03F0-EE40-E31B-D0D5085C3602}"/>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C33A1E69-6C72-267A-E1CE-1DC591B176BC}"/>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0BE4D525-0F86-A13D-78E8-AEEB35084571}"/>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21211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プレースホルダー 2">
            <a:extLst>
              <a:ext uri="{FF2B5EF4-FFF2-40B4-BE49-F238E27FC236}">
                <a16:creationId xmlns:a16="http://schemas.microsoft.com/office/drawing/2014/main" id="{BECB65A7-E501-1A93-23DA-6A5FEC52AB87}"/>
              </a:ext>
            </a:extLst>
          </p:cNvPr>
          <p:cNvSpPr>
            <a:spLocks noGrp="1"/>
          </p:cNvSpPr>
          <p:nvPr>
            <p:ph type="body" sz="quarter" idx="11"/>
          </p:nvPr>
        </p:nvSpPr>
        <p:spPr>
          <a:xfrm>
            <a:off x="1026000" y="1620000"/>
            <a:ext cx="10620000" cy="328409"/>
          </a:xfrm>
        </p:spPr>
        <p:txBody>
          <a:bodyPr>
            <a:noAutofit/>
          </a:bodyPr>
          <a:lstStyle/>
          <a:p>
            <a:pPr>
              <a:spcBef>
                <a:spcPts val="0"/>
              </a:spcBef>
              <a:buSzPts val="1200"/>
            </a:pPr>
            <a:r>
              <a:rPr lang="ja-JP" altLang="en-US" sz="1800" dirty="0">
                <a:solidFill>
                  <a:schemeClr val="tx1"/>
                </a:solidFill>
                <a:cs typeface="Meiryo"/>
                <a:sym typeface="Meiryo"/>
              </a:rPr>
              <a:t>以降は、質問に沿って各フォーマットの画像を用いて入力該当箇所が</a:t>
            </a:r>
            <a:r>
              <a:rPr lang="ja-JP" altLang="en-US" sz="1800" dirty="0">
                <a:solidFill>
                  <a:srgbClr val="FF0000"/>
                </a:solidFill>
                <a:cs typeface="Meiryo"/>
                <a:sym typeface="Meiryo"/>
              </a:rPr>
              <a:t>赤枠</a:t>
            </a:r>
            <a:r>
              <a:rPr lang="ja-JP" altLang="en-US" sz="1800" dirty="0">
                <a:solidFill>
                  <a:schemeClr val="tx1"/>
                </a:solidFill>
                <a:cs typeface="Meiryo"/>
                <a:sym typeface="Meiryo"/>
              </a:rPr>
              <a:t>で表示されるので</a:t>
            </a:r>
          </a:p>
          <a:p>
            <a:pPr>
              <a:spcBef>
                <a:spcPts val="0"/>
              </a:spcBef>
              <a:buSzPts val="1200"/>
            </a:pPr>
            <a:r>
              <a:rPr lang="ja-JP" altLang="en-US" sz="1800" dirty="0">
                <a:solidFill>
                  <a:schemeClr val="tx1"/>
                </a:solidFill>
                <a:cs typeface="Meiryo"/>
                <a:sym typeface="Meiryo"/>
              </a:rPr>
              <a:t>該当箇所に金額の記載がある場合は「はい」を選択後、金額を入力ください。</a:t>
            </a:r>
          </a:p>
          <a:p>
            <a:pPr fontAlgn="base">
              <a:spcBef>
                <a:spcPts val="0"/>
              </a:spcBef>
            </a:pPr>
            <a:endParaRPr lang="en-US" altLang="ja-JP" dirty="0">
              <a:solidFill>
                <a:schemeClr val="tx1"/>
              </a:solidFill>
            </a:endParaRPr>
          </a:p>
        </p:txBody>
      </p:sp>
      <p:sp>
        <p:nvSpPr>
          <p:cNvPr id="5" name="テキスト プレースホルダー 1">
            <a:extLst>
              <a:ext uri="{FF2B5EF4-FFF2-40B4-BE49-F238E27FC236}">
                <a16:creationId xmlns:a16="http://schemas.microsoft.com/office/drawing/2014/main" id="{58193460-4571-0A6F-CB9D-45FE00ECE92A}"/>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6" name="四角形: 角を丸くする 5">
            <a:extLst>
              <a:ext uri="{FF2B5EF4-FFF2-40B4-BE49-F238E27FC236}">
                <a16:creationId xmlns:a16="http://schemas.microsoft.com/office/drawing/2014/main" id="{E690A1F1-2FF5-B8F8-41E3-467E92163F0F}"/>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正方形/長方形 1">
            <a:extLst>
              <a:ext uri="{FF2B5EF4-FFF2-40B4-BE49-F238E27FC236}">
                <a16:creationId xmlns:a16="http://schemas.microsoft.com/office/drawing/2014/main" id="{D1FE62D0-FDE1-A6A4-E51B-44F8D14D45B0}"/>
              </a:ext>
            </a:extLst>
          </p:cNvPr>
          <p:cNvSpPr/>
          <p:nvPr/>
        </p:nvSpPr>
        <p:spPr>
          <a:xfrm>
            <a:off x="1116000" y="2338828"/>
            <a:ext cx="10440000" cy="401264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3" name="正方形/長方形 2">
            <a:extLst>
              <a:ext uri="{FF2B5EF4-FFF2-40B4-BE49-F238E27FC236}">
                <a16:creationId xmlns:a16="http://schemas.microsoft.com/office/drawing/2014/main" id="{6DBDB072-90A8-41A8-5BC9-88DDDABA5197}"/>
              </a:ext>
            </a:extLst>
          </p:cNvPr>
          <p:cNvSpPr/>
          <p:nvPr/>
        </p:nvSpPr>
        <p:spPr>
          <a:xfrm>
            <a:off x="1116000" y="1080000"/>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住宅ローン控除 ②</a:t>
            </a:r>
          </a:p>
        </p:txBody>
      </p:sp>
      <p:pic>
        <p:nvPicPr>
          <p:cNvPr id="4" name="Google Shape;526;g152ec4e6b97_1_153">
            <a:extLst>
              <a:ext uri="{FF2B5EF4-FFF2-40B4-BE49-F238E27FC236}">
                <a16:creationId xmlns:a16="http://schemas.microsoft.com/office/drawing/2014/main" id="{03894C8D-491B-8F63-A239-973A106B95EA}"/>
              </a:ext>
            </a:extLst>
          </p:cNvPr>
          <p:cNvPicPr preferRelativeResize="0"/>
          <p:nvPr/>
        </p:nvPicPr>
        <p:blipFill rotWithShape="1">
          <a:blip r:embed="rId2">
            <a:alphaModFix/>
          </a:blip>
          <a:srcRect l="27400" t="14303" r="21544" b="3207"/>
          <a:stretch/>
        </p:blipFill>
        <p:spPr>
          <a:xfrm>
            <a:off x="2720686" y="3180079"/>
            <a:ext cx="2844000" cy="3060000"/>
          </a:xfrm>
          <a:prstGeom prst="rect">
            <a:avLst/>
          </a:prstGeom>
          <a:noFill/>
          <a:ln w="12700" cap="flat" cmpd="sng">
            <a:solidFill>
              <a:schemeClr val="tx1"/>
            </a:solidFill>
            <a:prstDash val="solid"/>
            <a:round/>
            <a:headEnd type="none" w="sm" len="sm"/>
            <a:tailEnd type="none" w="sm" len="sm"/>
          </a:ln>
        </p:spPr>
      </p:pic>
      <p:pic>
        <p:nvPicPr>
          <p:cNvPr id="7" name="Google Shape;527;g152ec4e6b97_1_153">
            <a:extLst>
              <a:ext uri="{FF2B5EF4-FFF2-40B4-BE49-F238E27FC236}">
                <a16:creationId xmlns:a16="http://schemas.microsoft.com/office/drawing/2014/main" id="{7CCF1F5A-AF2F-DDDE-0586-5ECA12CB35F9}"/>
              </a:ext>
            </a:extLst>
          </p:cNvPr>
          <p:cNvPicPr preferRelativeResize="0"/>
          <p:nvPr/>
        </p:nvPicPr>
        <p:blipFill rotWithShape="1">
          <a:blip r:embed="rId3">
            <a:alphaModFix/>
          </a:blip>
          <a:srcRect l="40248" t="12077" r="20264" b="7458"/>
          <a:stretch/>
        </p:blipFill>
        <p:spPr>
          <a:xfrm>
            <a:off x="7169372" y="3180079"/>
            <a:ext cx="2844000" cy="3060000"/>
          </a:xfrm>
          <a:prstGeom prst="rect">
            <a:avLst/>
          </a:prstGeom>
          <a:noFill/>
          <a:ln w="12700" cap="flat" cmpd="sng">
            <a:solidFill>
              <a:schemeClr val="tx1"/>
            </a:solidFill>
            <a:prstDash val="solid"/>
            <a:round/>
            <a:headEnd type="none" w="sm" len="sm"/>
            <a:tailEnd type="none" w="sm" len="sm"/>
          </a:ln>
        </p:spPr>
      </p:pic>
      <p:sp>
        <p:nvSpPr>
          <p:cNvPr id="9" name="Google Shape;528;g152ec4e6b97_1_153">
            <a:extLst>
              <a:ext uri="{FF2B5EF4-FFF2-40B4-BE49-F238E27FC236}">
                <a16:creationId xmlns:a16="http://schemas.microsoft.com/office/drawing/2014/main" id="{79F9E257-400A-8270-ABAF-9A65FF6CA726}"/>
              </a:ext>
            </a:extLst>
          </p:cNvPr>
          <p:cNvSpPr txBox="1"/>
          <p:nvPr/>
        </p:nvSpPr>
        <p:spPr>
          <a:xfrm>
            <a:off x="2063236" y="2687667"/>
            <a:ext cx="4246124" cy="492412"/>
          </a:xfrm>
          <a:prstGeom prst="rect">
            <a:avLst/>
          </a:prstGeom>
          <a:noFill/>
          <a:ln>
            <a:noFill/>
          </a:ln>
        </p:spPr>
        <p:txBody>
          <a:bodyPr spcFirstLastPara="1" wrap="square" lIns="91425" tIns="91425" rIns="91425" bIns="91425" anchor="t" anchorCtr="0">
            <a:spAutoFit/>
          </a:bodyPr>
          <a:lstStyle/>
          <a:p>
            <a:pPr algn="ctr">
              <a:buSzPts val="1000"/>
            </a:pPr>
            <a:r>
              <a:rPr lang="en-US" altLang="ja-JP" sz="1000" dirty="0">
                <a:latin typeface="HG丸ｺﾞｼｯｸM-PRO" panose="020F0600000000000000" pitchFamily="50" charset="-128"/>
                <a:ea typeface="HG丸ｺﾞｼｯｸM-PRO" panose="020F0600000000000000" pitchFamily="50" charset="-128"/>
                <a:cs typeface="Meiryo"/>
                <a:sym typeface="Meiryo"/>
              </a:rPr>
              <a:t>(</a:t>
            </a:r>
            <a:r>
              <a:rPr lang="ja-JP" altLang="en-US" sz="1000" dirty="0">
                <a:latin typeface="HG丸ｺﾞｼｯｸM-PRO" panose="020F0600000000000000" pitchFamily="50" charset="-128"/>
                <a:ea typeface="HG丸ｺﾞｼｯｸM-PRO" panose="020F0600000000000000" pitchFamily="50" charset="-128"/>
                <a:cs typeface="Meiryo"/>
                <a:sym typeface="Meiryo"/>
              </a:rPr>
              <a:t>例</a:t>
            </a:r>
            <a:r>
              <a:rPr lang="en-US" altLang="ja-JP" sz="1000" dirty="0">
                <a:latin typeface="HG丸ｺﾞｼｯｸM-PRO" panose="020F0600000000000000" pitchFamily="50" charset="-128"/>
                <a:ea typeface="HG丸ｺﾞｼｯｸM-PRO" panose="020F0600000000000000" pitchFamily="50" charset="-128"/>
                <a:cs typeface="Meiryo"/>
                <a:sym typeface="Meiryo"/>
              </a:rPr>
              <a:t>1)</a:t>
            </a:r>
            <a:r>
              <a:rPr lang="ja-JP" altLang="en-US" sz="1000" dirty="0">
                <a:latin typeface="HG丸ｺﾞｼｯｸM-PRO" panose="020F0600000000000000" pitchFamily="50" charset="-128"/>
                <a:ea typeface="HG丸ｺﾞｼｯｸM-PRO" panose="020F0600000000000000" pitchFamily="50" charset="-128"/>
                <a:cs typeface="Meiryo"/>
                <a:sym typeface="Meiryo"/>
              </a:rPr>
              <a:t>「給与所得者の（特定増改築等）住宅借入金等特別控除申告書」</a:t>
            </a:r>
            <a:endParaRPr sz="1000" dirty="0">
              <a:latin typeface="HG丸ｺﾞｼｯｸM-PRO" panose="020F0600000000000000" pitchFamily="50" charset="-128"/>
              <a:ea typeface="HG丸ｺﾞｼｯｸM-PRO" panose="020F0600000000000000" pitchFamily="50" charset="-128"/>
              <a:cs typeface="Meiryo"/>
              <a:sym typeface="Meiryo"/>
            </a:endParaRPr>
          </a:p>
          <a:p>
            <a:pPr algn="ctr">
              <a:buSzPts val="1000"/>
            </a:pPr>
            <a:r>
              <a:rPr lang="ja-JP" altLang="en-US" sz="1000" dirty="0">
                <a:latin typeface="HG丸ｺﾞｼｯｸM-PRO" panose="020F0600000000000000" pitchFamily="50" charset="-128"/>
                <a:ea typeface="HG丸ｺﾞｼｯｸM-PRO" panose="020F0600000000000000" pitchFamily="50" charset="-128"/>
                <a:cs typeface="Meiryo"/>
                <a:sym typeface="Meiryo"/>
              </a:rPr>
              <a:t>を選択いただいた場合</a:t>
            </a:r>
            <a:endParaRPr sz="1100" b="1" dirty="0">
              <a:latin typeface="HG丸ｺﾞｼｯｸM-PRO" panose="020F0600000000000000" pitchFamily="50" charset="-128"/>
              <a:ea typeface="HG丸ｺﾞｼｯｸM-PRO" panose="020F0600000000000000" pitchFamily="50" charset="-128"/>
              <a:cs typeface="Meiryo"/>
              <a:sym typeface="Meiryo"/>
            </a:endParaRPr>
          </a:p>
        </p:txBody>
      </p:sp>
      <p:sp>
        <p:nvSpPr>
          <p:cNvPr id="10" name="Google Shape;529;g152ec4e6b97_1_153">
            <a:extLst>
              <a:ext uri="{FF2B5EF4-FFF2-40B4-BE49-F238E27FC236}">
                <a16:creationId xmlns:a16="http://schemas.microsoft.com/office/drawing/2014/main" id="{1075848A-17BD-E432-9A7D-D7C4C2F34A5F}"/>
              </a:ext>
            </a:extLst>
          </p:cNvPr>
          <p:cNvSpPr txBox="1"/>
          <p:nvPr/>
        </p:nvSpPr>
        <p:spPr>
          <a:xfrm>
            <a:off x="5839533" y="2687667"/>
            <a:ext cx="5503678" cy="492412"/>
          </a:xfrm>
          <a:prstGeom prst="rect">
            <a:avLst/>
          </a:prstGeom>
          <a:noFill/>
          <a:ln>
            <a:noFill/>
          </a:ln>
        </p:spPr>
        <p:txBody>
          <a:bodyPr spcFirstLastPara="1" wrap="square" lIns="91425" tIns="91425" rIns="91425" bIns="91425" anchor="t" anchorCtr="0">
            <a:spAutoFit/>
          </a:bodyPr>
          <a:lstStyle/>
          <a:p>
            <a:pPr algn="ctr">
              <a:buSzPts val="1000"/>
            </a:pPr>
            <a:r>
              <a:rPr lang="en-US" altLang="ja-JP" sz="1000" dirty="0">
                <a:latin typeface="HG丸ｺﾞｼｯｸM-PRO" panose="020F0600000000000000" pitchFamily="50" charset="-128"/>
                <a:ea typeface="HG丸ｺﾞｼｯｸM-PRO" panose="020F0600000000000000" pitchFamily="50" charset="-128"/>
                <a:cs typeface="Meiryo"/>
                <a:sym typeface="Meiryo"/>
              </a:rPr>
              <a:t>(</a:t>
            </a:r>
            <a:r>
              <a:rPr lang="ja-JP" altLang="en-US" sz="1000" dirty="0">
                <a:latin typeface="HG丸ｺﾞｼｯｸM-PRO" panose="020F0600000000000000" pitchFamily="50" charset="-128"/>
                <a:ea typeface="HG丸ｺﾞｼｯｸM-PRO" panose="020F0600000000000000" pitchFamily="50" charset="-128"/>
                <a:cs typeface="Meiryo"/>
                <a:sym typeface="Meiryo"/>
              </a:rPr>
              <a:t>例</a:t>
            </a:r>
            <a:r>
              <a:rPr lang="en-US" altLang="ja-JP" sz="1000" dirty="0">
                <a:latin typeface="HG丸ｺﾞｼｯｸM-PRO" panose="020F0600000000000000" pitchFamily="50" charset="-128"/>
                <a:ea typeface="HG丸ｺﾞｼｯｸM-PRO" panose="020F0600000000000000" pitchFamily="50" charset="-128"/>
                <a:cs typeface="Meiryo"/>
                <a:sym typeface="Meiryo"/>
              </a:rPr>
              <a:t>2)</a:t>
            </a:r>
            <a:r>
              <a:rPr lang="ja-JP" altLang="en-US" sz="1000" dirty="0">
                <a:latin typeface="HG丸ｺﾞｼｯｸM-PRO" panose="020F0600000000000000" pitchFamily="50" charset="-128"/>
                <a:ea typeface="HG丸ｺﾞｼｯｸM-PRO" panose="020F0600000000000000" pitchFamily="50" charset="-128"/>
                <a:cs typeface="Meiryo"/>
                <a:sym typeface="Meiryo"/>
              </a:rPr>
              <a:t>「給与所得者の（特定増改築等）住宅借入金等特別控除申告書</a:t>
            </a:r>
            <a:endParaRPr sz="1000" dirty="0">
              <a:latin typeface="HG丸ｺﾞｼｯｸM-PRO" panose="020F0600000000000000" pitchFamily="50" charset="-128"/>
              <a:ea typeface="HG丸ｺﾞｼｯｸM-PRO" panose="020F0600000000000000" pitchFamily="50" charset="-128"/>
              <a:cs typeface="Meiryo"/>
              <a:sym typeface="Meiryo"/>
            </a:endParaRPr>
          </a:p>
          <a:p>
            <a:pPr algn="ctr">
              <a:buSzPts val="1000"/>
            </a:pPr>
            <a:r>
              <a:rPr lang="ja-JP" altLang="en-US" sz="1000" dirty="0">
                <a:latin typeface="HG丸ｺﾞｼｯｸM-PRO" panose="020F0600000000000000" pitchFamily="50" charset="-128"/>
                <a:ea typeface="HG丸ｺﾞｼｯｸM-PRO" panose="020F0600000000000000" pitchFamily="50" charset="-128"/>
                <a:cs typeface="Meiryo"/>
                <a:sym typeface="Meiryo"/>
              </a:rPr>
              <a:t>　兼（特定増改築等）住宅借入金等特別控除計算明細書」を選択いただいた場合</a:t>
            </a:r>
            <a:endParaRPr sz="1000" dirty="0">
              <a:latin typeface="HG丸ｺﾞｼｯｸM-PRO" panose="020F0600000000000000" pitchFamily="50" charset="-128"/>
              <a:ea typeface="HG丸ｺﾞｼｯｸM-PRO" panose="020F0600000000000000" pitchFamily="50" charset="-128"/>
              <a:cs typeface="Meiryo"/>
              <a:sym typeface="Meiryo"/>
            </a:endParaRPr>
          </a:p>
        </p:txBody>
      </p:sp>
    </p:spTree>
    <p:extLst>
      <p:ext uri="{BB962C8B-B14F-4D97-AF65-F5344CB8AC3E}">
        <p14:creationId xmlns:p14="http://schemas.microsoft.com/office/powerpoint/2010/main" val="814072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
            <a:extLst>
              <a:ext uri="{FF2B5EF4-FFF2-40B4-BE49-F238E27FC236}">
                <a16:creationId xmlns:a16="http://schemas.microsoft.com/office/drawing/2014/main" id="{9D9118A2-0CFE-5635-D9FD-33B17FF28210}"/>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必要項目を入力する</a:t>
            </a:r>
          </a:p>
        </p:txBody>
      </p:sp>
      <p:sp>
        <p:nvSpPr>
          <p:cNvPr id="12" name="四角形: 角を丸くする 11">
            <a:extLst>
              <a:ext uri="{FF2B5EF4-FFF2-40B4-BE49-F238E27FC236}">
                <a16:creationId xmlns:a16="http://schemas.microsoft.com/office/drawing/2014/main" id="{9E28CFAF-EC9A-6E1A-5362-5A7ABAFC49CA}"/>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0" name="テキスト プレースホルダー 2">
            <a:extLst>
              <a:ext uri="{FF2B5EF4-FFF2-40B4-BE49-F238E27FC236}">
                <a16:creationId xmlns:a16="http://schemas.microsoft.com/office/drawing/2014/main" id="{BECB65A7-E501-1A93-23DA-6A5FEC52AB87}"/>
              </a:ext>
            </a:extLst>
          </p:cNvPr>
          <p:cNvSpPr>
            <a:spLocks noGrp="1"/>
          </p:cNvSpPr>
          <p:nvPr>
            <p:ph type="body" sz="quarter" idx="11"/>
          </p:nvPr>
        </p:nvSpPr>
        <p:spPr>
          <a:xfrm>
            <a:off x="1026000" y="1620000"/>
            <a:ext cx="10620000" cy="328409"/>
          </a:xfrm>
        </p:spPr>
        <p:txBody>
          <a:bodyPr>
            <a:noAutofit/>
          </a:bodyPr>
          <a:lstStyle/>
          <a:p>
            <a:pPr fontAlgn="base">
              <a:spcBef>
                <a:spcPts val="0"/>
              </a:spcBef>
            </a:pPr>
            <a:r>
              <a:rPr lang="ja-JP" altLang="en-US" sz="1800" dirty="0">
                <a:solidFill>
                  <a:schemeClr val="tx1"/>
                </a:solidFill>
                <a:cs typeface="Meiryo"/>
                <a:sym typeface="Meiryo"/>
              </a:rPr>
              <a:t>この画面が表示されると住宅ローン控除についての質問は終了です。</a:t>
            </a:r>
          </a:p>
          <a:p>
            <a:pPr fontAlgn="base">
              <a:spcBef>
                <a:spcPts val="0"/>
              </a:spcBef>
            </a:pPr>
            <a:endParaRPr lang="en-US" altLang="ja-JP" dirty="0"/>
          </a:p>
        </p:txBody>
      </p:sp>
      <p:grpSp>
        <p:nvGrpSpPr>
          <p:cNvPr id="2" name="グループ化 1">
            <a:extLst>
              <a:ext uri="{FF2B5EF4-FFF2-40B4-BE49-F238E27FC236}">
                <a16:creationId xmlns:a16="http://schemas.microsoft.com/office/drawing/2014/main" id="{4701B71D-60A7-5AFA-8761-E73A8DF7F68C}"/>
              </a:ext>
            </a:extLst>
          </p:cNvPr>
          <p:cNvGrpSpPr/>
          <p:nvPr/>
        </p:nvGrpSpPr>
        <p:grpSpPr>
          <a:xfrm>
            <a:off x="1116000" y="1080000"/>
            <a:ext cx="10440000" cy="5271468"/>
            <a:chOff x="1116000" y="490594"/>
            <a:chExt cx="10440000" cy="5271468"/>
          </a:xfrm>
        </p:grpSpPr>
        <p:sp>
          <p:nvSpPr>
            <p:cNvPr id="3" name="正方形/長方形 2">
              <a:extLst>
                <a:ext uri="{FF2B5EF4-FFF2-40B4-BE49-F238E27FC236}">
                  <a16:creationId xmlns:a16="http://schemas.microsoft.com/office/drawing/2014/main" id="{A78F8927-FE08-C4E6-CEDE-D061D8D2A998}"/>
                </a:ext>
              </a:extLst>
            </p:cNvPr>
            <p:cNvSpPr/>
            <p:nvPr/>
          </p:nvSpPr>
          <p:spPr>
            <a:xfrm>
              <a:off x="1116000" y="1617468"/>
              <a:ext cx="10440000" cy="4144594"/>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7" name="正方形/長方形 6">
              <a:extLst>
                <a:ext uri="{FF2B5EF4-FFF2-40B4-BE49-F238E27FC236}">
                  <a16:creationId xmlns:a16="http://schemas.microsoft.com/office/drawing/2014/main" id="{39F069E9-A2E4-AA98-32F6-BB74E0DB973D}"/>
                </a:ext>
              </a:extLst>
            </p:cNvPr>
            <p:cNvSpPr/>
            <p:nvPr/>
          </p:nvSpPr>
          <p:spPr>
            <a:xfrm>
              <a:off x="1116000" y="4905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住宅ローン控除 ③</a:t>
              </a:r>
            </a:p>
          </p:txBody>
        </p:sp>
      </p:grpSp>
      <p:pic>
        <p:nvPicPr>
          <p:cNvPr id="13" name="Google Shape;246;g152ec4e6b97_0_66">
            <a:extLst>
              <a:ext uri="{FF2B5EF4-FFF2-40B4-BE49-F238E27FC236}">
                <a16:creationId xmlns:a16="http://schemas.microsoft.com/office/drawing/2014/main" id="{BBBF41CD-4E18-A28F-20C3-E4E60585D41F}"/>
              </a:ext>
            </a:extLst>
          </p:cNvPr>
          <p:cNvPicPr preferRelativeResize="0"/>
          <p:nvPr/>
        </p:nvPicPr>
        <p:blipFill rotWithShape="1">
          <a:blip r:embed="rId2"/>
          <a:srcRect t="8751" b="8751"/>
          <a:stretch/>
        </p:blipFill>
        <p:spPr>
          <a:xfrm>
            <a:off x="3352799" y="2603500"/>
            <a:ext cx="6311901" cy="3556136"/>
          </a:xfrm>
          <a:prstGeom prst="rect">
            <a:avLst/>
          </a:prstGeom>
          <a:noFill/>
          <a:ln w="12700" cap="flat" cmpd="sng">
            <a:solidFill>
              <a:schemeClr val="tx1"/>
            </a:solidFill>
            <a:prstDash val="solid"/>
            <a:round/>
            <a:headEnd type="none" w="sm" len="sm"/>
            <a:tailEnd type="none" w="sm" len="sm"/>
          </a:ln>
        </p:spPr>
      </p:pic>
    </p:spTree>
    <p:extLst>
      <p:ext uri="{BB962C8B-B14F-4D97-AF65-F5344CB8AC3E}">
        <p14:creationId xmlns:p14="http://schemas.microsoft.com/office/powerpoint/2010/main" val="3472527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グループ化 36">
            <a:extLst>
              <a:ext uri="{FF2B5EF4-FFF2-40B4-BE49-F238E27FC236}">
                <a16:creationId xmlns:a16="http://schemas.microsoft.com/office/drawing/2014/main" id="{9A380C3F-7F46-CFCE-4906-E3803FF4C30E}"/>
              </a:ext>
            </a:extLst>
          </p:cNvPr>
          <p:cNvGrpSpPr/>
          <p:nvPr/>
        </p:nvGrpSpPr>
        <p:grpSpPr>
          <a:xfrm>
            <a:off x="1116000" y="1080000"/>
            <a:ext cx="10440000" cy="5271468"/>
            <a:chOff x="1116000" y="490594"/>
            <a:chExt cx="10440000" cy="5271468"/>
          </a:xfrm>
        </p:grpSpPr>
        <p:sp>
          <p:nvSpPr>
            <p:cNvPr id="38" name="正方形/長方形 37">
              <a:extLst>
                <a:ext uri="{FF2B5EF4-FFF2-40B4-BE49-F238E27FC236}">
                  <a16:creationId xmlns:a16="http://schemas.microsoft.com/office/drawing/2014/main" id="{6D0BA9F0-F202-AF51-AEC6-72C2D0FD2B27}"/>
                </a:ext>
              </a:extLst>
            </p:cNvPr>
            <p:cNvSpPr/>
            <p:nvPr/>
          </p:nvSpPr>
          <p:spPr>
            <a:xfrm>
              <a:off x="1116000" y="1617468"/>
              <a:ext cx="10440000" cy="4144594"/>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39" name="正方形/長方形 38">
              <a:extLst>
                <a:ext uri="{FF2B5EF4-FFF2-40B4-BE49-F238E27FC236}">
                  <a16:creationId xmlns:a16="http://schemas.microsoft.com/office/drawing/2014/main" id="{EA5C2265-3D58-AF1C-F718-4C55E0405BE9}"/>
                </a:ext>
              </a:extLst>
            </p:cNvPr>
            <p:cNvSpPr/>
            <p:nvPr/>
          </p:nvSpPr>
          <p:spPr>
            <a:xfrm>
              <a:off x="1116000" y="4905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書類確認 ①</a:t>
              </a:r>
            </a:p>
          </p:txBody>
        </p:sp>
      </p:grpSp>
      <p:sp>
        <p:nvSpPr>
          <p:cNvPr id="11" name="テキスト プレースホルダー 1">
            <a:extLst>
              <a:ext uri="{FF2B5EF4-FFF2-40B4-BE49-F238E27FC236}">
                <a16:creationId xmlns:a16="http://schemas.microsoft.com/office/drawing/2014/main" id="{2ECD268E-6BCE-7138-BFB2-2D0DF6B9DB1B}"/>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書類確認を行う</a:t>
            </a:r>
          </a:p>
        </p:txBody>
      </p:sp>
      <p:sp>
        <p:nvSpPr>
          <p:cNvPr id="15" name="四角形: 角を丸くする 14">
            <a:extLst>
              <a:ext uri="{FF2B5EF4-FFF2-40B4-BE49-F238E27FC236}">
                <a16:creationId xmlns:a16="http://schemas.microsoft.com/office/drawing/2014/main" id="{254FEE5F-2BF3-219A-B705-F8A3795FA98D}"/>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STEP2</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9" name="テキスト プレースホルダー 2">
            <a:extLst>
              <a:ext uri="{FF2B5EF4-FFF2-40B4-BE49-F238E27FC236}">
                <a16:creationId xmlns:a16="http://schemas.microsoft.com/office/drawing/2014/main" id="{9EFDFB33-4149-E575-6CC7-F4A05F0FDD74}"/>
              </a:ext>
            </a:extLst>
          </p:cNvPr>
          <p:cNvSpPr>
            <a:spLocks noGrp="1"/>
          </p:cNvSpPr>
          <p:nvPr>
            <p:ph type="body" sz="quarter" idx="11"/>
          </p:nvPr>
        </p:nvSpPr>
        <p:spPr>
          <a:xfrm>
            <a:off x="1026000" y="1620000"/>
            <a:ext cx="10620000" cy="328409"/>
          </a:xfrm>
        </p:spPr>
        <p:txBody>
          <a:bodyPr>
            <a:noAutofit/>
          </a:bodyPr>
          <a:lstStyle/>
          <a:p>
            <a:pPr marL="0" fontAlgn="base">
              <a:spcBef>
                <a:spcPts val="0"/>
              </a:spcBef>
            </a:pPr>
            <a:r>
              <a:rPr lang="ja-JP" altLang="en-US" dirty="0">
                <a:solidFill>
                  <a:schemeClr val="tx1"/>
                </a:solidFill>
                <a:sym typeface="Calibri"/>
              </a:rPr>
              <a:t>回答結果をもとに作成された、各種申告書の記載内容を確認します。</a:t>
            </a:r>
          </a:p>
        </p:txBody>
      </p:sp>
      <p:pic>
        <p:nvPicPr>
          <p:cNvPr id="4" name="Google Shape;246;g152ec4e6b97_0_66">
            <a:extLst>
              <a:ext uri="{FF2B5EF4-FFF2-40B4-BE49-F238E27FC236}">
                <a16:creationId xmlns:a16="http://schemas.microsoft.com/office/drawing/2014/main" id="{79CAB918-4C27-272D-749D-985C3BA62B6C}"/>
              </a:ext>
            </a:extLst>
          </p:cNvPr>
          <p:cNvPicPr preferRelativeResize="0"/>
          <p:nvPr/>
        </p:nvPicPr>
        <p:blipFill rotWithShape="1">
          <a:blip r:embed="rId2"/>
          <a:srcRect l="3007" r="3007"/>
          <a:stretch/>
        </p:blipFill>
        <p:spPr>
          <a:xfrm>
            <a:off x="3390589" y="2697627"/>
            <a:ext cx="5976931" cy="3500109"/>
          </a:xfrm>
          <a:prstGeom prst="rect">
            <a:avLst/>
          </a:prstGeom>
          <a:noFill/>
          <a:ln w="12700" cap="flat" cmpd="sng">
            <a:solidFill>
              <a:schemeClr val="tx1"/>
            </a:solidFill>
            <a:prstDash val="solid"/>
            <a:round/>
            <a:headEnd type="none" w="sm" len="sm"/>
            <a:tailEnd type="none" w="sm" len="sm"/>
          </a:ln>
        </p:spPr>
      </p:pic>
      <p:grpSp>
        <p:nvGrpSpPr>
          <p:cNvPr id="5" name="グループ化 4">
            <a:extLst>
              <a:ext uri="{FF2B5EF4-FFF2-40B4-BE49-F238E27FC236}">
                <a16:creationId xmlns:a16="http://schemas.microsoft.com/office/drawing/2014/main" id="{A9B807CA-D95D-425B-EC27-C5FEC99A2385}"/>
              </a:ext>
            </a:extLst>
          </p:cNvPr>
          <p:cNvGrpSpPr/>
          <p:nvPr/>
        </p:nvGrpSpPr>
        <p:grpSpPr>
          <a:xfrm>
            <a:off x="4535676" y="3293147"/>
            <a:ext cx="4646899" cy="526669"/>
            <a:chOff x="2800809" y="5728017"/>
            <a:chExt cx="4063546" cy="674434"/>
          </a:xfrm>
        </p:grpSpPr>
        <p:sp>
          <p:nvSpPr>
            <p:cNvPr id="6" name="二等辺三角形 5">
              <a:extLst>
                <a:ext uri="{FF2B5EF4-FFF2-40B4-BE49-F238E27FC236}">
                  <a16:creationId xmlns:a16="http://schemas.microsoft.com/office/drawing/2014/main" id="{FB5474FE-006D-EADF-351E-E5AE5CBAE8C7}"/>
                </a:ext>
              </a:extLst>
            </p:cNvPr>
            <p:cNvSpPr/>
            <p:nvPr/>
          </p:nvSpPr>
          <p:spPr>
            <a:xfrm rot="7556642">
              <a:off x="4889764" y="6176625"/>
              <a:ext cx="178376" cy="273275"/>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四角形: 角を丸くする 6">
              <a:extLst>
                <a:ext uri="{FF2B5EF4-FFF2-40B4-BE49-F238E27FC236}">
                  <a16:creationId xmlns:a16="http://schemas.microsoft.com/office/drawing/2014/main" id="{2F9D0B67-27AC-99F6-E718-D8183A1ABA0E}"/>
                </a:ext>
              </a:extLst>
            </p:cNvPr>
            <p:cNvSpPr/>
            <p:nvPr/>
          </p:nvSpPr>
          <p:spPr>
            <a:xfrm>
              <a:off x="2800809" y="5728017"/>
              <a:ext cx="4063546" cy="585247"/>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1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申告書が見づらい場合はこちらで拡大・縮小できます。</a:t>
              </a:r>
            </a:p>
          </p:txBody>
        </p:sp>
      </p:grpSp>
      <p:sp>
        <p:nvSpPr>
          <p:cNvPr id="8" name="Google Shape;140;gf675c7812c_0_5">
            <a:extLst>
              <a:ext uri="{FF2B5EF4-FFF2-40B4-BE49-F238E27FC236}">
                <a16:creationId xmlns:a16="http://schemas.microsoft.com/office/drawing/2014/main" id="{8E0B91F9-F821-7FA3-2971-332C74FC5E0B}"/>
              </a:ext>
            </a:extLst>
          </p:cNvPr>
          <p:cNvSpPr/>
          <p:nvPr/>
        </p:nvSpPr>
        <p:spPr>
          <a:xfrm>
            <a:off x="8796940" y="4002758"/>
            <a:ext cx="372528" cy="196498"/>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9" name="Google Shape;140;gf675c7812c_0_5">
            <a:extLst>
              <a:ext uri="{FF2B5EF4-FFF2-40B4-BE49-F238E27FC236}">
                <a16:creationId xmlns:a16="http://schemas.microsoft.com/office/drawing/2014/main" id="{950BE296-F75C-36D0-5361-E2BBC5DF4417}"/>
              </a:ext>
            </a:extLst>
          </p:cNvPr>
          <p:cNvSpPr/>
          <p:nvPr/>
        </p:nvSpPr>
        <p:spPr>
          <a:xfrm>
            <a:off x="6620226" y="4002758"/>
            <a:ext cx="1355373" cy="195530"/>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30" name="グループ化 29">
            <a:extLst>
              <a:ext uri="{FF2B5EF4-FFF2-40B4-BE49-F238E27FC236}">
                <a16:creationId xmlns:a16="http://schemas.microsoft.com/office/drawing/2014/main" id="{81F2DF69-0AC1-9EE1-7796-6637F42F6ECD}"/>
              </a:ext>
            </a:extLst>
          </p:cNvPr>
          <p:cNvGrpSpPr/>
          <p:nvPr/>
        </p:nvGrpSpPr>
        <p:grpSpPr>
          <a:xfrm>
            <a:off x="5840898" y="4319844"/>
            <a:ext cx="5235102" cy="654108"/>
            <a:chOff x="2800809" y="5475637"/>
            <a:chExt cx="4577908" cy="837627"/>
          </a:xfrm>
        </p:grpSpPr>
        <p:sp>
          <p:nvSpPr>
            <p:cNvPr id="31" name="二等辺三角形 30">
              <a:extLst>
                <a:ext uri="{FF2B5EF4-FFF2-40B4-BE49-F238E27FC236}">
                  <a16:creationId xmlns:a16="http://schemas.microsoft.com/office/drawing/2014/main" id="{751259EA-5EA9-234F-2408-0ED5E13E8DBB}"/>
                </a:ext>
              </a:extLst>
            </p:cNvPr>
            <p:cNvSpPr/>
            <p:nvPr/>
          </p:nvSpPr>
          <p:spPr>
            <a:xfrm rot="1883179">
              <a:off x="5193898" y="5475637"/>
              <a:ext cx="121808" cy="400184"/>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四角形: 角を丸くする 31">
              <a:extLst>
                <a:ext uri="{FF2B5EF4-FFF2-40B4-BE49-F238E27FC236}">
                  <a16:creationId xmlns:a16="http://schemas.microsoft.com/office/drawing/2014/main" id="{0955E5BC-74B0-8895-FD65-10448CF487D2}"/>
                </a:ext>
              </a:extLst>
            </p:cNvPr>
            <p:cNvSpPr/>
            <p:nvPr/>
          </p:nvSpPr>
          <p:spPr>
            <a:xfrm>
              <a:off x="2800809" y="5728017"/>
              <a:ext cx="4577908" cy="585247"/>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lnSpc>
                  <a:spcPct val="100000"/>
                </a:lnSpc>
                <a:spcBef>
                  <a:spcPts val="0"/>
                </a:spcBef>
                <a:spcAft>
                  <a:spcPts val="0"/>
                </a:spcAft>
                <a:buClr>
                  <a:srgbClr val="000000"/>
                </a:buClr>
                <a:buSzPts val="1200"/>
                <a:buFont typeface="Arial"/>
                <a:buNone/>
              </a:pPr>
              <a:r>
                <a:rPr lang="ja-JP" altLang="en-US" sz="1400" i="0" u="none" strike="noStrike" cap="none" dirty="0">
                  <a:solidFill>
                    <a:schemeClr val="tx1"/>
                  </a:solidFill>
                  <a:latin typeface="HG丸ｺﾞｼｯｸM-PRO" panose="020F0600000000000000" pitchFamily="50" charset="-128"/>
                  <a:ea typeface="HG丸ｺﾞｼｯｸM-PRO" panose="020F0600000000000000" pitchFamily="50" charset="-128"/>
                  <a:cs typeface="Meiryo"/>
                  <a:sym typeface="Meiryo"/>
                </a:rPr>
                <a:t>画像を保存・印刷したい場合はこちらをクリックしてください。</a:t>
              </a:r>
            </a:p>
          </p:txBody>
        </p:sp>
      </p:grpSp>
    </p:spTree>
    <p:extLst>
      <p:ext uri="{BB962C8B-B14F-4D97-AF65-F5344CB8AC3E}">
        <p14:creationId xmlns:p14="http://schemas.microsoft.com/office/powerpoint/2010/main" val="3275191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B5E0DD6-F7FE-5131-2317-84462886D9D3}"/>
              </a:ext>
            </a:extLst>
          </p:cNvPr>
          <p:cNvSpPr>
            <a:spLocks noGrp="1"/>
          </p:cNvSpPr>
          <p:nvPr>
            <p:ph type="body" sz="quarter" idx="10"/>
          </p:nvPr>
        </p:nvSpPr>
        <p:spPr/>
        <p:txBody>
          <a:bodyPr>
            <a:normAutofit lnSpcReduction="10000"/>
          </a:bodyPr>
          <a:lstStyle/>
          <a:p>
            <a:r>
              <a:rPr kumimoji="1" lang="en-US" altLang="ja-JP" dirty="0">
                <a:ln w="19050">
                  <a:solidFill>
                    <a:srgbClr val="171C61"/>
                  </a:solidFill>
                </a:ln>
              </a:rPr>
              <a:t>1</a:t>
            </a:r>
            <a:r>
              <a:rPr kumimoji="1" lang="ja-JP" altLang="en-US" dirty="0">
                <a:ln w="19050">
                  <a:solidFill>
                    <a:srgbClr val="F1E70D"/>
                  </a:solidFill>
                </a:ln>
                <a:solidFill>
                  <a:srgbClr val="F1E70D"/>
                </a:solidFill>
              </a:rPr>
              <a:t> </a:t>
            </a:r>
            <a:r>
              <a:rPr kumimoji="1" lang="ja-JP" altLang="en-US" dirty="0"/>
              <a:t>年末調整とは</a:t>
            </a:r>
          </a:p>
        </p:txBody>
      </p:sp>
      <p:sp>
        <p:nvSpPr>
          <p:cNvPr id="3" name="テキスト プレースホルダー 2">
            <a:extLst>
              <a:ext uri="{FF2B5EF4-FFF2-40B4-BE49-F238E27FC236}">
                <a16:creationId xmlns:a16="http://schemas.microsoft.com/office/drawing/2014/main" id="{0DCF64EA-E40C-E795-D2DD-10423AA9BB96}"/>
              </a:ext>
            </a:extLst>
          </p:cNvPr>
          <p:cNvSpPr>
            <a:spLocks noGrp="1"/>
          </p:cNvSpPr>
          <p:nvPr>
            <p:ph type="body" sz="quarter" idx="11"/>
          </p:nvPr>
        </p:nvSpPr>
        <p:spPr>
          <a:xfrm>
            <a:off x="1026000" y="1080000"/>
            <a:ext cx="10620000" cy="601392"/>
          </a:xfrm>
        </p:spPr>
        <p:txBody>
          <a:bodyPr>
            <a:noAutofit/>
          </a:bodyPr>
          <a:lstStyle/>
          <a:p>
            <a:pPr marL="0">
              <a:spcBef>
                <a:spcPts val="0"/>
              </a:spcBef>
            </a:pPr>
            <a:r>
              <a:rPr kumimoji="1" lang="ja-JP" altLang="en-US" dirty="0">
                <a:solidFill>
                  <a:schemeClr val="tx1"/>
                </a:solidFill>
              </a:rPr>
              <a:t>年間の所得税額を確定させるための作業を年末調整といいます。</a:t>
            </a:r>
            <a:endParaRPr kumimoji="1" lang="en-US" altLang="ja-JP" dirty="0">
              <a:solidFill>
                <a:schemeClr val="tx1"/>
              </a:solidFill>
            </a:endParaRPr>
          </a:p>
          <a:p>
            <a:pPr marL="0">
              <a:spcBef>
                <a:spcPts val="0"/>
              </a:spcBef>
            </a:pPr>
            <a:endParaRPr kumimoji="1" lang="en-US" altLang="ja-JP" dirty="0">
              <a:solidFill>
                <a:schemeClr val="tx1"/>
              </a:solidFill>
            </a:endParaRPr>
          </a:p>
          <a:p>
            <a:pPr marL="0">
              <a:spcBef>
                <a:spcPts val="0"/>
              </a:spcBef>
            </a:pPr>
            <a:r>
              <a:rPr kumimoji="1" lang="ja-JP" altLang="en-US" dirty="0">
                <a:solidFill>
                  <a:schemeClr val="tx1"/>
                </a:solidFill>
              </a:rPr>
              <a:t>毎月の給与から源泉所得税を徴収はしていますが、あくまで概算の額なので、実際の年間所得にかかる所得税とずれが生じます。</a:t>
            </a:r>
            <a:endParaRPr kumimoji="1" lang="en-US" altLang="ja-JP" dirty="0">
              <a:solidFill>
                <a:schemeClr val="tx1"/>
              </a:solidFill>
            </a:endParaRPr>
          </a:p>
          <a:p>
            <a:pPr marL="0">
              <a:spcBef>
                <a:spcPts val="600"/>
              </a:spcBef>
            </a:pPr>
            <a:r>
              <a:rPr kumimoji="1" lang="ja-JP" altLang="en-US" dirty="0">
                <a:solidFill>
                  <a:schemeClr val="tx1"/>
                </a:solidFill>
              </a:rPr>
              <a:t>そのため、毎月の源泉所得税額と実際の所得税額の過不足を調整して、支払うべき所得税を確定する必要があります。</a:t>
            </a:r>
            <a:endParaRPr kumimoji="1" lang="en-US" altLang="ja-JP" dirty="0">
              <a:solidFill>
                <a:schemeClr val="tx1"/>
              </a:solidFill>
            </a:endParaRPr>
          </a:p>
          <a:p>
            <a:pPr marL="0">
              <a:spcBef>
                <a:spcPts val="600"/>
              </a:spcBef>
            </a:pPr>
            <a:r>
              <a:rPr kumimoji="1" lang="ja-JP" altLang="en-US" dirty="0">
                <a:solidFill>
                  <a:schemeClr val="tx1"/>
                </a:solidFill>
              </a:rPr>
              <a:t>年末調整をすることで、多くの従業員は自身で確定申告をしなくて済みます。</a:t>
            </a:r>
            <a:endParaRPr kumimoji="1" lang="en-US" altLang="ja-JP" dirty="0">
              <a:solidFill>
                <a:schemeClr val="tx1"/>
              </a:solidFill>
            </a:endParaRPr>
          </a:p>
          <a:p>
            <a:pPr marL="0">
              <a:spcBef>
                <a:spcPts val="0"/>
              </a:spcBef>
            </a:pPr>
            <a:endParaRPr kumimoji="1" lang="en-US" altLang="ja-JP" dirty="0">
              <a:solidFill>
                <a:schemeClr val="tx1"/>
              </a:solidFill>
            </a:endParaRPr>
          </a:p>
          <a:p>
            <a:pPr marL="0">
              <a:spcBef>
                <a:spcPts val="0"/>
              </a:spcBef>
            </a:pPr>
            <a:r>
              <a:rPr kumimoji="1" lang="ja-JP" altLang="en-US" dirty="0">
                <a:solidFill>
                  <a:schemeClr val="tx1"/>
                </a:solidFill>
              </a:rPr>
              <a:t>また、年末調整を行うことで、配偶者控除や扶養控除など、さまざまな控除を受けられます。</a:t>
            </a:r>
          </a:p>
        </p:txBody>
      </p:sp>
    </p:spTree>
    <p:extLst>
      <p:ext uri="{BB962C8B-B14F-4D97-AF65-F5344CB8AC3E}">
        <p14:creationId xmlns:p14="http://schemas.microsoft.com/office/powerpoint/2010/main" val="1754725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57AA79E-02EB-AFA9-EFA7-BD8FAD70D400}"/>
              </a:ext>
            </a:extLst>
          </p:cNvPr>
          <p:cNvSpPr>
            <a:spLocks noGrp="1"/>
          </p:cNvSpPr>
          <p:nvPr>
            <p:ph type="body" sz="quarter" idx="11"/>
          </p:nvPr>
        </p:nvSpPr>
        <p:spPr>
          <a:xfrm>
            <a:off x="1026000" y="1620000"/>
            <a:ext cx="10620000" cy="601392"/>
          </a:xfrm>
        </p:spPr>
        <p:txBody>
          <a:bodyPr/>
          <a:lstStyle/>
          <a:p>
            <a:pPr marL="0">
              <a:spcBef>
                <a:spcPts val="0"/>
              </a:spcBef>
            </a:pPr>
            <a:r>
              <a:rPr lang="ja-JP" altLang="en-US" b="0" i="0" dirty="0">
                <a:solidFill>
                  <a:srgbClr val="222222"/>
                </a:solidFill>
                <a:effectLst/>
                <a:latin typeface="Lato" panose="020F0502020204030203" pitchFamily="34" charset="0"/>
              </a:rPr>
              <a:t>今年度と来年度で情報変更の有無について回答ください。</a:t>
            </a:r>
            <a:endParaRPr kumimoji="1" lang="ja-JP" altLang="en-US" dirty="0">
              <a:solidFill>
                <a:schemeClr val="tx1"/>
              </a:solidFill>
            </a:endParaRPr>
          </a:p>
        </p:txBody>
      </p:sp>
      <p:sp>
        <p:nvSpPr>
          <p:cNvPr id="36" name="テキスト プレースホルダー 1">
            <a:extLst>
              <a:ext uri="{FF2B5EF4-FFF2-40B4-BE49-F238E27FC236}">
                <a16:creationId xmlns:a16="http://schemas.microsoft.com/office/drawing/2014/main" id="{209E54FE-A62C-22B4-CAD5-C670E6A13E6B}"/>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書類確認を行う</a:t>
            </a:r>
          </a:p>
        </p:txBody>
      </p:sp>
      <p:sp>
        <p:nvSpPr>
          <p:cNvPr id="37" name="四角形: 角を丸くする 36">
            <a:extLst>
              <a:ext uri="{FF2B5EF4-FFF2-40B4-BE49-F238E27FC236}">
                <a16:creationId xmlns:a16="http://schemas.microsoft.com/office/drawing/2014/main" id="{1C8010EC-065B-EA63-98D5-BCEEE4F59829}"/>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STEP2</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grpSp>
        <p:nvGrpSpPr>
          <p:cNvPr id="35" name="グループ化 34">
            <a:extLst>
              <a:ext uri="{FF2B5EF4-FFF2-40B4-BE49-F238E27FC236}">
                <a16:creationId xmlns:a16="http://schemas.microsoft.com/office/drawing/2014/main" id="{921D52A4-6BCD-2326-FC89-1B7A1947BC3A}"/>
              </a:ext>
            </a:extLst>
          </p:cNvPr>
          <p:cNvGrpSpPr/>
          <p:nvPr/>
        </p:nvGrpSpPr>
        <p:grpSpPr>
          <a:xfrm>
            <a:off x="1116000" y="1080000"/>
            <a:ext cx="10440000" cy="5271468"/>
            <a:chOff x="1116000" y="490594"/>
            <a:chExt cx="10440000" cy="5271468"/>
          </a:xfrm>
        </p:grpSpPr>
        <p:sp>
          <p:nvSpPr>
            <p:cNvPr id="38" name="正方形/長方形 37">
              <a:extLst>
                <a:ext uri="{FF2B5EF4-FFF2-40B4-BE49-F238E27FC236}">
                  <a16:creationId xmlns:a16="http://schemas.microsoft.com/office/drawing/2014/main" id="{9E6DDED3-02A3-A917-DD8C-8B5726AE5584}"/>
                </a:ext>
              </a:extLst>
            </p:cNvPr>
            <p:cNvSpPr/>
            <p:nvPr/>
          </p:nvSpPr>
          <p:spPr>
            <a:xfrm>
              <a:off x="1116000" y="1617468"/>
              <a:ext cx="10440000" cy="4144594"/>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39" name="正方形/長方形 38">
              <a:extLst>
                <a:ext uri="{FF2B5EF4-FFF2-40B4-BE49-F238E27FC236}">
                  <a16:creationId xmlns:a16="http://schemas.microsoft.com/office/drawing/2014/main" id="{8C8E753A-7A80-E3FB-135E-6A44E625DD46}"/>
                </a:ext>
              </a:extLst>
            </p:cNvPr>
            <p:cNvSpPr/>
            <p:nvPr/>
          </p:nvSpPr>
          <p:spPr>
            <a:xfrm>
              <a:off x="1116000" y="4905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書類確認 ②</a:t>
              </a:r>
            </a:p>
          </p:txBody>
        </p:sp>
      </p:grpSp>
      <p:pic>
        <p:nvPicPr>
          <p:cNvPr id="40" name="Google Shape;246;g152ec4e6b97_0_66">
            <a:extLst>
              <a:ext uri="{FF2B5EF4-FFF2-40B4-BE49-F238E27FC236}">
                <a16:creationId xmlns:a16="http://schemas.microsoft.com/office/drawing/2014/main" id="{1BA0F28D-923B-AC24-F630-6960EFBCF3F9}"/>
              </a:ext>
            </a:extLst>
          </p:cNvPr>
          <p:cNvPicPr preferRelativeResize="0"/>
          <p:nvPr/>
        </p:nvPicPr>
        <p:blipFill rotWithShape="1">
          <a:blip r:embed="rId2"/>
          <a:srcRect l="9023" r="9023"/>
          <a:stretch/>
        </p:blipFill>
        <p:spPr>
          <a:xfrm>
            <a:off x="3390589" y="2697627"/>
            <a:ext cx="5976931" cy="3500109"/>
          </a:xfrm>
          <a:prstGeom prst="rect">
            <a:avLst/>
          </a:prstGeom>
          <a:noFill/>
          <a:ln w="12700" cap="flat" cmpd="sng">
            <a:solidFill>
              <a:schemeClr val="tx1"/>
            </a:solidFill>
            <a:prstDash val="solid"/>
            <a:round/>
            <a:headEnd type="none" w="sm" len="sm"/>
            <a:tailEnd type="none" w="sm" len="sm"/>
          </a:ln>
        </p:spPr>
      </p:pic>
      <p:sp>
        <p:nvSpPr>
          <p:cNvPr id="44" name="Google Shape;140;gf675c7812c_0_5">
            <a:extLst>
              <a:ext uri="{FF2B5EF4-FFF2-40B4-BE49-F238E27FC236}">
                <a16:creationId xmlns:a16="http://schemas.microsoft.com/office/drawing/2014/main" id="{CAD4FF93-3C32-A7EA-7B3E-FE0978FFB78E}"/>
              </a:ext>
            </a:extLst>
          </p:cNvPr>
          <p:cNvSpPr/>
          <p:nvPr/>
        </p:nvSpPr>
        <p:spPr>
          <a:xfrm>
            <a:off x="5901062" y="5774454"/>
            <a:ext cx="1017898" cy="423281"/>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45" name="グループ化 44">
            <a:extLst>
              <a:ext uri="{FF2B5EF4-FFF2-40B4-BE49-F238E27FC236}">
                <a16:creationId xmlns:a16="http://schemas.microsoft.com/office/drawing/2014/main" id="{C57CD781-550A-E3C9-2391-CBB5BFE2199D}"/>
              </a:ext>
            </a:extLst>
          </p:cNvPr>
          <p:cNvGrpSpPr/>
          <p:nvPr/>
        </p:nvGrpSpPr>
        <p:grpSpPr>
          <a:xfrm>
            <a:off x="6902834" y="5891640"/>
            <a:ext cx="209293" cy="306095"/>
            <a:chOff x="7166273" y="5363092"/>
            <a:chExt cx="209293" cy="306095"/>
          </a:xfrm>
        </p:grpSpPr>
        <p:sp>
          <p:nvSpPr>
            <p:cNvPr id="46" name="グラフィックス 17" descr="カーソル 単色塗りつぶし">
              <a:extLst>
                <a:ext uri="{FF2B5EF4-FFF2-40B4-BE49-F238E27FC236}">
                  <a16:creationId xmlns:a16="http://schemas.microsoft.com/office/drawing/2014/main" id="{0CFADEB1-2CAE-5A78-60FB-3A101A6783F1}"/>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47" name="グループ化 46">
              <a:extLst>
                <a:ext uri="{FF2B5EF4-FFF2-40B4-BE49-F238E27FC236}">
                  <a16:creationId xmlns:a16="http://schemas.microsoft.com/office/drawing/2014/main" id="{4478FFCD-54B4-242E-0672-724BF17BF1FD}"/>
                </a:ext>
              </a:extLst>
            </p:cNvPr>
            <p:cNvGrpSpPr/>
            <p:nvPr/>
          </p:nvGrpSpPr>
          <p:grpSpPr>
            <a:xfrm rot="2075396">
              <a:off x="7166273" y="5363092"/>
              <a:ext cx="209293" cy="109319"/>
              <a:chOff x="7082309" y="4367678"/>
              <a:chExt cx="293412" cy="109319"/>
            </a:xfrm>
          </p:grpSpPr>
          <p:cxnSp>
            <p:nvCxnSpPr>
              <p:cNvPr id="48" name="直線コネクタ 47">
                <a:extLst>
                  <a:ext uri="{FF2B5EF4-FFF2-40B4-BE49-F238E27FC236}">
                    <a16:creationId xmlns:a16="http://schemas.microsoft.com/office/drawing/2014/main" id="{258B44C7-2345-BD7D-1C71-B1B57E7ECFC5}"/>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FC3E97DC-02AC-C199-9F43-1506A212B4E4}"/>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E98B1E43-644F-C692-3AED-2C691B08D6A8}"/>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
        <p:nvSpPr>
          <p:cNvPr id="51" name="Google Shape;140;gf675c7812c_0_5">
            <a:extLst>
              <a:ext uri="{FF2B5EF4-FFF2-40B4-BE49-F238E27FC236}">
                <a16:creationId xmlns:a16="http://schemas.microsoft.com/office/drawing/2014/main" id="{943E8AE1-D00A-031A-EFC7-9770C07D59A1}"/>
              </a:ext>
            </a:extLst>
          </p:cNvPr>
          <p:cNvSpPr/>
          <p:nvPr/>
        </p:nvSpPr>
        <p:spPr>
          <a:xfrm>
            <a:off x="5311632" y="3180195"/>
            <a:ext cx="2170652" cy="334532"/>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52" name="グループ化 51">
            <a:extLst>
              <a:ext uri="{FF2B5EF4-FFF2-40B4-BE49-F238E27FC236}">
                <a16:creationId xmlns:a16="http://schemas.microsoft.com/office/drawing/2014/main" id="{B8F78F92-CE44-5C99-3E84-6F9CC375B87C}"/>
              </a:ext>
            </a:extLst>
          </p:cNvPr>
          <p:cNvGrpSpPr/>
          <p:nvPr/>
        </p:nvGrpSpPr>
        <p:grpSpPr>
          <a:xfrm>
            <a:off x="7338379" y="3385778"/>
            <a:ext cx="209293" cy="306095"/>
            <a:chOff x="7166273" y="5363092"/>
            <a:chExt cx="209293" cy="306095"/>
          </a:xfrm>
        </p:grpSpPr>
        <p:sp>
          <p:nvSpPr>
            <p:cNvPr id="53" name="グラフィックス 17" descr="カーソル 単色塗りつぶし">
              <a:extLst>
                <a:ext uri="{FF2B5EF4-FFF2-40B4-BE49-F238E27FC236}">
                  <a16:creationId xmlns:a16="http://schemas.microsoft.com/office/drawing/2014/main" id="{79F2B236-1ABC-D3A1-51CA-BC14FA9258E4}"/>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54" name="グループ化 53">
              <a:extLst>
                <a:ext uri="{FF2B5EF4-FFF2-40B4-BE49-F238E27FC236}">
                  <a16:creationId xmlns:a16="http://schemas.microsoft.com/office/drawing/2014/main" id="{21BE1A9E-CAD2-7884-6389-7A96A63946F1}"/>
                </a:ext>
              </a:extLst>
            </p:cNvPr>
            <p:cNvGrpSpPr/>
            <p:nvPr/>
          </p:nvGrpSpPr>
          <p:grpSpPr>
            <a:xfrm rot="2075396">
              <a:off x="7166273" y="5363092"/>
              <a:ext cx="209293" cy="109319"/>
              <a:chOff x="7082309" y="4367678"/>
              <a:chExt cx="293412" cy="109319"/>
            </a:xfrm>
          </p:grpSpPr>
          <p:cxnSp>
            <p:nvCxnSpPr>
              <p:cNvPr id="55" name="直線コネクタ 54">
                <a:extLst>
                  <a:ext uri="{FF2B5EF4-FFF2-40B4-BE49-F238E27FC236}">
                    <a16:creationId xmlns:a16="http://schemas.microsoft.com/office/drawing/2014/main" id="{B4C8E759-F923-1D83-C642-C44176F36EE1}"/>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D7B59AE3-BE8A-2F4D-6303-D449CD5CE632}"/>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C6B05D74-3DA1-B208-E0FB-5E54DEA6B8FE}"/>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nvGrpSpPr>
          <p:cNvPr id="58" name="グループ化 57">
            <a:extLst>
              <a:ext uri="{FF2B5EF4-FFF2-40B4-BE49-F238E27FC236}">
                <a16:creationId xmlns:a16="http://schemas.microsoft.com/office/drawing/2014/main" id="{75494152-F8AF-366D-E19A-969A6D788F38}"/>
              </a:ext>
            </a:extLst>
          </p:cNvPr>
          <p:cNvGrpSpPr/>
          <p:nvPr/>
        </p:nvGrpSpPr>
        <p:grpSpPr>
          <a:xfrm>
            <a:off x="1368365" y="3464843"/>
            <a:ext cx="4234089" cy="2091965"/>
            <a:chOff x="-483310" y="2463165"/>
            <a:chExt cx="4450194" cy="2091965"/>
          </a:xfrm>
        </p:grpSpPr>
        <p:grpSp>
          <p:nvGrpSpPr>
            <p:cNvPr id="59" name="グループ化 58">
              <a:extLst>
                <a:ext uri="{FF2B5EF4-FFF2-40B4-BE49-F238E27FC236}">
                  <a16:creationId xmlns:a16="http://schemas.microsoft.com/office/drawing/2014/main" id="{44929A7B-47E4-EC53-A677-59A7B11D5DD1}"/>
                </a:ext>
              </a:extLst>
            </p:cNvPr>
            <p:cNvGrpSpPr/>
            <p:nvPr/>
          </p:nvGrpSpPr>
          <p:grpSpPr>
            <a:xfrm>
              <a:off x="-483310" y="2463165"/>
              <a:ext cx="4450194" cy="2091965"/>
              <a:chOff x="2463712" y="4116117"/>
              <a:chExt cx="3266000" cy="1982195"/>
            </a:xfrm>
          </p:grpSpPr>
          <p:sp>
            <p:nvSpPr>
              <p:cNvPr id="61" name="二等辺三角形 60">
                <a:extLst>
                  <a:ext uri="{FF2B5EF4-FFF2-40B4-BE49-F238E27FC236}">
                    <a16:creationId xmlns:a16="http://schemas.microsoft.com/office/drawing/2014/main" id="{E5C1B30B-037C-7AC1-D052-C71975D4ECC1}"/>
                  </a:ext>
                </a:extLst>
              </p:cNvPr>
              <p:cNvSpPr/>
              <p:nvPr/>
            </p:nvSpPr>
            <p:spPr>
              <a:xfrm rot="2327062">
                <a:off x="5202109" y="4116117"/>
                <a:ext cx="275030" cy="541993"/>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四角形: 角を丸くする 61">
                <a:extLst>
                  <a:ext uri="{FF2B5EF4-FFF2-40B4-BE49-F238E27FC236}">
                    <a16:creationId xmlns:a16="http://schemas.microsoft.com/office/drawing/2014/main" id="{759DC83C-0782-DFFE-D3AF-33DE11F260BD}"/>
                  </a:ext>
                </a:extLst>
              </p:cNvPr>
              <p:cNvSpPr/>
              <p:nvPr/>
            </p:nvSpPr>
            <p:spPr>
              <a:xfrm>
                <a:off x="2463712" y="4446725"/>
                <a:ext cx="3266000" cy="1651587"/>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SzPts val="1200"/>
                </a:pPr>
                <a:endParaRPr lang="en-US" altLang="ja-JP" sz="1400"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a:p>
                <a:pPr>
                  <a:buSzPts val="1200"/>
                </a:pPr>
                <a:r>
                  <a:rPr lang="ja-JP" altLang="en-US" sz="1400" dirty="0">
                    <a:solidFill>
                      <a:schemeClr val="tx1"/>
                    </a:solidFill>
                    <a:latin typeface="HG丸ｺﾞｼｯｸM-PRO" panose="020F0600000000000000" pitchFamily="50" charset="-128"/>
                    <a:ea typeface="HG丸ｺﾞｼｯｸM-PRO" panose="020F0600000000000000" pitchFamily="50" charset="-128"/>
                    <a:cs typeface="Meiryo"/>
                    <a:sym typeface="Meiryo"/>
                  </a:rPr>
                  <a:t>変更先画面のタブで他の変更項目に移動できます。</a:t>
                </a:r>
              </a:p>
            </p:txBody>
          </p:sp>
        </p:grpSp>
        <p:pic>
          <p:nvPicPr>
            <p:cNvPr id="60" name="Google Shape;571;g100996e370d_0_143">
              <a:extLst>
                <a:ext uri="{FF2B5EF4-FFF2-40B4-BE49-F238E27FC236}">
                  <a16:creationId xmlns:a16="http://schemas.microsoft.com/office/drawing/2014/main" id="{19DA91B5-C500-9553-F1E3-E01053D15A19}"/>
                </a:ext>
              </a:extLst>
            </p:cNvPr>
            <p:cNvPicPr preferRelativeResize="0"/>
            <p:nvPr/>
          </p:nvPicPr>
          <p:blipFill rotWithShape="1">
            <a:blip r:embed="rId3">
              <a:alphaModFix/>
            </a:blip>
            <a:srcRect r="64344" b="50465"/>
            <a:stretch/>
          </p:blipFill>
          <p:spPr>
            <a:xfrm>
              <a:off x="173150" y="3476163"/>
              <a:ext cx="3239103" cy="803100"/>
            </a:xfrm>
            <a:prstGeom prst="rect">
              <a:avLst/>
            </a:prstGeom>
            <a:noFill/>
            <a:ln w="12700" cap="flat" cmpd="sng">
              <a:solidFill>
                <a:schemeClr val="tx1"/>
              </a:solidFill>
              <a:prstDash val="solid"/>
              <a:round/>
              <a:headEnd type="none" w="sm" len="sm"/>
              <a:tailEnd type="none" w="sm" len="sm"/>
            </a:ln>
          </p:spPr>
        </p:pic>
      </p:grpSp>
      <p:grpSp>
        <p:nvGrpSpPr>
          <p:cNvPr id="64" name="グループ化 63">
            <a:extLst>
              <a:ext uri="{FF2B5EF4-FFF2-40B4-BE49-F238E27FC236}">
                <a16:creationId xmlns:a16="http://schemas.microsoft.com/office/drawing/2014/main" id="{F2DD3821-91C4-34BC-6309-59B02AC98E6C}"/>
              </a:ext>
            </a:extLst>
          </p:cNvPr>
          <p:cNvGrpSpPr/>
          <p:nvPr/>
        </p:nvGrpSpPr>
        <p:grpSpPr>
          <a:xfrm>
            <a:off x="6811083" y="3746522"/>
            <a:ext cx="4604432" cy="2026883"/>
            <a:chOff x="7633525" y="3636203"/>
            <a:chExt cx="4604432" cy="2026883"/>
          </a:xfrm>
        </p:grpSpPr>
        <p:sp>
          <p:nvSpPr>
            <p:cNvPr id="63" name="二等辺三角形 62">
              <a:extLst>
                <a:ext uri="{FF2B5EF4-FFF2-40B4-BE49-F238E27FC236}">
                  <a16:creationId xmlns:a16="http://schemas.microsoft.com/office/drawing/2014/main" id="{573DA7B8-2E3D-3DA6-39C0-FC22EC6F6AC8}"/>
                </a:ext>
              </a:extLst>
            </p:cNvPr>
            <p:cNvSpPr/>
            <p:nvPr/>
          </p:nvSpPr>
          <p:spPr>
            <a:xfrm rot="18273485">
              <a:off x="7862161" y="3537575"/>
              <a:ext cx="374751" cy="572008"/>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1" name="グループ化 40">
              <a:extLst>
                <a:ext uri="{FF2B5EF4-FFF2-40B4-BE49-F238E27FC236}">
                  <a16:creationId xmlns:a16="http://schemas.microsoft.com/office/drawing/2014/main" id="{70AEA967-94F7-5B0C-2AAD-FE32EA143B03}"/>
                </a:ext>
              </a:extLst>
            </p:cNvPr>
            <p:cNvGrpSpPr/>
            <p:nvPr/>
          </p:nvGrpSpPr>
          <p:grpSpPr>
            <a:xfrm>
              <a:off x="7633525" y="3795358"/>
              <a:ext cx="4604432" cy="1867728"/>
              <a:chOff x="2667909" y="4661678"/>
              <a:chExt cx="3379196" cy="1769723"/>
            </a:xfrm>
          </p:grpSpPr>
          <p:sp>
            <p:nvSpPr>
              <p:cNvPr id="42" name="二等辺三角形 41">
                <a:extLst>
                  <a:ext uri="{FF2B5EF4-FFF2-40B4-BE49-F238E27FC236}">
                    <a16:creationId xmlns:a16="http://schemas.microsoft.com/office/drawing/2014/main" id="{80C08BDB-6A4C-DE9C-0751-590816FFED7B}"/>
                  </a:ext>
                </a:extLst>
              </p:cNvPr>
              <p:cNvSpPr/>
              <p:nvPr/>
            </p:nvSpPr>
            <p:spPr>
              <a:xfrm rot="12727896">
                <a:off x="2667909" y="5889408"/>
                <a:ext cx="275030" cy="541993"/>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四角形: 角を丸くする 42">
                <a:extLst>
                  <a:ext uri="{FF2B5EF4-FFF2-40B4-BE49-F238E27FC236}">
                    <a16:creationId xmlns:a16="http://schemas.microsoft.com/office/drawing/2014/main" id="{30800F52-6C36-5271-F13E-24112F2684AA}"/>
                  </a:ext>
                </a:extLst>
              </p:cNvPr>
              <p:cNvSpPr/>
              <p:nvPr/>
            </p:nvSpPr>
            <p:spPr>
              <a:xfrm>
                <a:off x="2800809" y="4661678"/>
                <a:ext cx="3246296" cy="1651587"/>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600"/>
                </a:pPr>
                <a:r>
                  <a:rPr lang="en-US" altLang="ja-JP" dirty="0">
                    <a:solidFill>
                      <a:schemeClr val="tx1"/>
                    </a:solidFill>
                    <a:latin typeface="HG丸ｺﾞｼｯｸM-PRO" panose="020F0600000000000000" pitchFamily="50" charset="-128"/>
                    <a:ea typeface="HG丸ｺﾞｼｯｸM-PRO" panose="020F0600000000000000" pitchFamily="50" charset="-128"/>
                    <a:cs typeface="Meiryo"/>
                    <a:sym typeface="Meiryo"/>
                  </a:rPr>
                  <a:t>【</a:t>
                </a: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変更がある場合</a:t>
                </a:r>
                <a:r>
                  <a:rPr lang="en-US" altLang="ja-JP" dirty="0">
                    <a:solidFill>
                      <a:schemeClr val="tx1"/>
                    </a:solidFill>
                    <a:latin typeface="HG丸ｺﾞｼｯｸM-PRO" panose="020F0600000000000000" pitchFamily="50" charset="-128"/>
                    <a:ea typeface="HG丸ｺﾞｼｯｸM-PRO" panose="020F0600000000000000" pitchFamily="50" charset="-128"/>
                    <a:cs typeface="Meiryo"/>
                    <a:sym typeface="Meiryo"/>
                  </a:rPr>
                  <a:t>】</a:t>
                </a:r>
                <a:endPar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a:p>
                <a:pPr>
                  <a:buSzPts val="1600"/>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「はい」を選択し</a:t>
                </a:r>
              </a:p>
              <a:p>
                <a:pPr>
                  <a:buSzPts val="1600"/>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リンクをクリックし変更する情報をご入力ください。</a:t>
                </a:r>
              </a:p>
              <a:p>
                <a:pPr>
                  <a:buSzPts val="1600"/>
                </a:pPr>
                <a:endPar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a:p>
                <a:pPr>
                  <a:buClr>
                    <a:schemeClr val="dk1"/>
                  </a:buClr>
                  <a:buSzPts val="1600"/>
                </a:pPr>
                <a:r>
                  <a:rPr lang="en-US" altLang="ja-JP" dirty="0">
                    <a:solidFill>
                      <a:schemeClr val="tx1"/>
                    </a:solidFill>
                    <a:latin typeface="HG丸ｺﾞｼｯｸM-PRO" panose="020F0600000000000000" pitchFamily="50" charset="-128"/>
                    <a:ea typeface="HG丸ｺﾞｼｯｸM-PRO" panose="020F0600000000000000" pitchFamily="50" charset="-128"/>
                    <a:cs typeface="Meiryo"/>
                    <a:sym typeface="Meiryo"/>
                  </a:rPr>
                  <a:t>【</a:t>
                </a: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変更がない場合</a:t>
                </a:r>
                <a:r>
                  <a:rPr lang="en-US" altLang="ja-JP" dirty="0">
                    <a:solidFill>
                      <a:schemeClr val="tx1"/>
                    </a:solidFill>
                    <a:latin typeface="HG丸ｺﾞｼｯｸM-PRO" panose="020F0600000000000000" pitchFamily="50" charset="-128"/>
                    <a:ea typeface="HG丸ｺﾞｼｯｸM-PRO" panose="020F0600000000000000" pitchFamily="50" charset="-128"/>
                    <a:cs typeface="Meiryo"/>
                    <a:sym typeface="Meiryo"/>
                  </a:rPr>
                  <a:t>】</a:t>
                </a:r>
                <a:endPar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a:p>
                <a:pPr>
                  <a:buClr>
                    <a:schemeClr val="dk1"/>
                  </a:buClr>
                  <a:buSzPts val="1600"/>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「回答を終了する」ボタンをクリックしてください。</a:t>
                </a:r>
              </a:p>
            </p:txBody>
          </p:sp>
        </p:grpSp>
      </p:grpSp>
    </p:spTree>
    <p:extLst>
      <p:ext uri="{BB962C8B-B14F-4D97-AF65-F5344CB8AC3E}">
        <p14:creationId xmlns:p14="http://schemas.microsoft.com/office/powerpoint/2010/main" val="3473143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65DC581-6D3A-9549-537F-A051B17649C2}"/>
              </a:ext>
            </a:extLst>
          </p:cNvPr>
          <p:cNvGrpSpPr/>
          <p:nvPr/>
        </p:nvGrpSpPr>
        <p:grpSpPr>
          <a:xfrm>
            <a:off x="936000" y="1080000"/>
            <a:ext cx="10620000" cy="5271468"/>
            <a:chOff x="1116000" y="224727"/>
            <a:chExt cx="10620000" cy="5271468"/>
          </a:xfrm>
        </p:grpSpPr>
        <p:sp>
          <p:nvSpPr>
            <p:cNvPr id="8" name="正方形/長方形 7">
              <a:extLst>
                <a:ext uri="{FF2B5EF4-FFF2-40B4-BE49-F238E27FC236}">
                  <a16:creationId xmlns:a16="http://schemas.microsoft.com/office/drawing/2014/main" id="{4AAF004D-0ED0-AE6D-DFF6-9650550C5B3D}"/>
                </a:ext>
              </a:extLst>
            </p:cNvPr>
            <p:cNvSpPr/>
            <p:nvPr/>
          </p:nvSpPr>
          <p:spPr>
            <a:xfrm>
              <a:off x="1116000" y="1617468"/>
              <a:ext cx="10440000" cy="3878727"/>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9" name="正方形/長方形 8">
              <a:extLst>
                <a:ext uri="{FF2B5EF4-FFF2-40B4-BE49-F238E27FC236}">
                  <a16:creationId xmlns:a16="http://schemas.microsoft.com/office/drawing/2014/main" id="{2EA7330C-704A-1C67-FECC-1E63D0C31906}"/>
                </a:ext>
              </a:extLst>
            </p:cNvPr>
            <p:cNvSpPr/>
            <p:nvPr/>
          </p:nvSpPr>
          <p:spPr>
            <a:xfrm>
              <a:off x="1296000" y="224727"/>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書類確認 ③</a:t>
              </a:r>
            </a:p>
          </p:txBody>
        </p:sp>
      </p:grpSp>
      <p:pic>
        <p:nvPicPr>
          <p:cNvPr id="4" name="図 3" descr="グラフィカル ユーザー インターフェイス, Web サイト&#10;&#10;自動的に生成された説明">
            <a:extLst>
              <a:ext uri="{FF2B5EF4-FFF2-40B4-BE49-F238E27FC236}">
                <a16:creationId xmlns:a16="http://schemas.microsoft.com/office/drawing/2014/main" id="{2C6CD0A4-19DD-7991-0A44-FBE7C79F354C}"/>
              </a:ext>
            </a:extLst>
          </p:cNvPr>
          <p:cNvPicPr>
            <a:picLocks noChangeAspect="1"/>
          </p:cNvPicPr>
          <p:nvPr/>
        </p:nvPicPr>
        <p:blipFill>
          <a:blip r:embed="rId2"/>
          <a:stretch>
            <a:fillRect/>
          </a:stretch>
        </p:blipFill>
        <p:spPr>
          <a:xfrm>
            <a:off x="6379177" y="3417970"/>
            <a:ext cx="4631984" cy="2652058"/>
          </a:xfrm>
          <a:prstGeom prst="rect">
            <a:avLst/>
          </a:prstGeom>
        </p:spPr>
      </p:pic>
      <p:grpSp>
        <p:nvGrpSpPr>
          <p:cNvPr id="16" name="グループ化 15">
            <a:extLst>
              <a:ext uri="{FF2B5EF4-FFF2-40B4-BE49-F238E27FC236}">
                <a16:creationId xmlns:a16="http://schemas.microsoft.com/office/drawing/2014/main" id="{9246986B-C2DE-6577-95D0-654B74105ABA}"/>
              </a:ext>
            </a:extLst>
          </p:cNvPr>
          <p:cNvGrpSpPr/>
          <p:nvPr/>
        </p:nvGrpSpPr>
        <p:grpSpPr>
          <a:xfrm>
            <a:off x="1155879" y="1476000"/>
            <a:ext cx="10360241" cy="857890"/>
            <a:chOff x="1026000" y="1161881"/>
            <a:chExt cx="10360241" cy="857890"/>
          </a:xfrm>
        </p:grpSpPr>
        <p:sp>
          <p:nvSpPr>
            <p:cNvPr id="18" name="四角形: 角を丸くする 17">
              <a:extLst>
                <a:ext uri="{FF2B5EF4-FFF2-40B4-BE49-F238E27FC236}">
                  <a16:creationId xmlns:a16="http://schemas.microsoft.com/office/drawing/2014/main" id="{977E43E4-785F-8A8C-6C96-0FBA5AA60DEE}"/>
                </a:ext>
              </a:extLst>
            </p:cNvPr>
            <p:cNvSpPr/>
            <p:nvPr/>
          </p:nvSpPr>
          <p:spPr>
            <a:xfrm>
              <a:off x="1026000" y="1424204"/>
              <a:ext cx="10360241" cy="595567"/>
            </a:xfrm>
            <a:prstGeom prst="roundRect">
              <a:avLst>
                <a:gd name="adj" fmla="val 17798"/>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dirty="0">
                  <a:solidFill>
                    <a:srgbClr val="FF0000"/>
                  </a:solidFill>
                  <a:latin typeface="HG丸ｺﾞｼｯｸM-PRO" panose="020F0600000000000000" pitchFamily="50" charset="-128"/>
                  <a:ea typeface="HG丸ｺﾞｼｯｸM-PRO" panose="020F0600000000000000" pitchFamily="50" charset="-128"/>
                </a:rPr>
                <a:t>　提出後、書類を修正することはできません。</a:t>
              </a:r>
            </a:p>
          </p:txBody>
        </p:sp>
        <p:grpSp>
          <p:nvGrpSpPr>
            <p:cNvPr id="19" name="グループ化 18">
              <a:extLst>
                <a:ext uri="{FF2B5EF4-FFF2-40B4-BE49-F238E27FC236}">
                  <a16:creationId xmlns:a16="http://schemas.microsoft.com/office/drawing/2014/main" id="{8DF01C6A-13AF-7F51-11B4-9F06AB6683D1}"/>
                </a:ext>
              </a:extLst>
            </p:cNvPr>
            <p:cNvGrpSpPr/>
            <p:nvPr/>
          </p:nvGrpSpPr>
          <p:grpSpPr>
            <a:xfrm>
              <a:off x="1250088" y="1161881"/>
              <a:ext cx="1143040" cy="426860"/>
              <a:chOff x="8674309" y="5105715"/>
              <a:chExt cx="1005605" cy="445099"/>
            </a:xfrm>
          </p:grpSpPr>
          <p:sp>
            <p:nvSpPr>
              <p:cNvPr id="20" name="正方形/長方形 19">
                <a:extLst>
                  <a:ext uri="{FF2B5EF4-FFF2-40B4-BE49-F238E27FC236}">
                    <a16:creationId xmlns:a16="http://schemas.microsoft.com/office/drawing/2014/main" id="{67CE1620-0A77-2FE1-30C4-F10A11AD23C5}"/>
                  </a:ext>
                </a:extLst>
              </p:cNvPr>
              <p:cNvSpPr/>
              <p:nvPr/>
            </p:nvSpPr>
            <p:spPr>
              <a:xfrm>
                <a:off x="8674309" y="5105715"/>
                <a:ext cx="1005605" cy="445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1800" b="1" dirty="0">
                    <a:solidFill>
                      <a:srgbClr val="FF0000"/>
                    </a:solidFill>
                    <a:latin typeface="HG丸ｺﾞｼｯｸM-PRO" panose="020F0600000000000000" pitchFamily="50" charset="-128"/>
                    <a:ea typeface="HG丸ｺﾞｼｯｸM-PRO" panose="020F0600000000000000" pitchFamily="50" charset="-128"/>
                  </a:rPr>
                  <a:t>注意</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21" name="グラフィックス 20" descr="警告 単色塗りつぶし">
                <a:extLst>
                  <a:ext uri="{FF2B5EF4-FFF2-40B4-BE49-F238E27FC236}">
                    <a16:creationId xmlns:a16="http://schemas.microsoft.com/office/drawing/2014/main" id="{0D93636C-4911-7DB9-A6B6-E4BD3B8AF6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7005" y="5198618"/>
                <a:ext cx="295297" cy="295296"/>
              </a:xfrm>
              <a:prstGeom prst="rect">
                <a:avLst/>
              </a:prstGeom>
            </p:spPr>
          </p:pic>
        </p:grpSp>
      </p:grpSp>
      <p:sp>
        <p:nvSpPr>
          <p:cNvPr id="23" name="テキスト プレースホルダー 1">
            <a:extLst>
              <a:ext uri="{FF2B5EF4-FFF2-40B4-BE49-F238E27FC236}">
                <a16:creationId xmlns:a16="http://schemas.microsoft.com/office/drawing/2014/main" id="{D62730FC-B1CC-F79D-5682-C07596866F19}"/>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回答内容を確定する</a:t>
            </a:r>
          </a:p>
        </p:txBody>
      </p:sp>
      <p:sp>
        <p:nvSpPr>
          <p:cNvPr id="29" name="四角形: 角を丸くする 28">
            <a:extLst>
              <a:ext uri="{FF2B5EF4-FFF2-40B4-BE49-F238E27FC236}">
                <a16:creationId xmlns:a16="http://schemas.microsoft.com/office/drawing/2014/main" id="{680262B6-79DF-1399-EC77-E6F23C265336}"/>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STEP4</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grpSp>
        <p:nvGrpSpPr>
          <p:cNvPr id="14" name="グループ化 13">
            <a:extLst>
              <a:ext uri="{FF2B5EF4-FFF2-40B4-BE49-F238E27FC236}">
                <a16:creationId xmlns:a16="http://schemas.microsoft.com/office/drawing/2014/main" id="{2E2F31AA-A139-BEFD-033B-48391DB6F37A}"/>
              </a:ext>
            </a:extLst>
          </p:cNvPr>
          <p:cNvGrpSpPr/>
          <p:nvPr/>
        </p:nvGrpSpPr>
        <p:grpSpPr>
          <a:xfrm>
            <a:off x="1587152" y="3503150"/>
            <a:ext cx="4041488" cy="2527560"/>
            <a:chOff x="3921412" y="2792036"/>
            <a:chExt cx="4829175" cy="3078956"/>
          </a:xfrm>
        </p:grpSpPr>
        <p:pic>
          <p:nvPicPr>
            <p:cNvPr id="15" name="Google Shape;600;gfeb5dd6d1f_0_102">
              <a:extLst>
                <a:ext uri="{FF2B5EF4-FFF2-40B4-BE49-F238E27FC236}">
                  <a16:creationId xmlns:a16="http://schemas.microsoft.com/office/drawing/2014/main" id="{D2C63450-6762-8E20-A4F8-A058A4A7CC36}"/>
                </a:ext>
              </a:extLst>
            </p:cNvPr>
            <p:cNvPicPr preferRelativeResize="0"/>
            <p:nvPr/>
          </p:nvPicPr>
          <p:blipFill rotWithShape="1">
            <a:blip r:embed="rId5">
              <a:alphaModFix/>
            </a:blip>
            <a:srcRect/>
            <a:stretch/>
          </p:blipFill>
          <p:spPr>
            <a:xfrm>
              <a:off x="3921412" y="2792036"/>
              <a:ext cx="4829175" cy="3078956"/>
            </a:xfrm>
            <a:prstGeom prst="rect">
              <a:avLst/>
            </a:prstGeom>
            <a:noFill/>
            <a:ln w="12700" cap="flat" cmpd="sng">
              <a:solidFill>
                <a:schemeClr val="tx1"/>
              </a:solidFill>
              <a:prstDash val="solid"/>
              <a:round/>
              <a:headEnd type="none" w="sm" len="sm"/>
              <a:tailEnd type="none" w="sm" len="sm"/>
            </a:ln>
          </p:spPr>
        </p:pic>
        <p:sp>
          <p:nvSpPr>
            <p:cNvPr id="22" name="Google Shape;140;gf675c7812c_0_5">
              <a:extLst>
                <a:ext uri="{FF2B5EF4-FFF2-40B4-BE49-F238E27FC236}">
                  <a16:creationId xmlns:a16="http://schemas.microsoft.com/office/drawing/2014/main" id="{56443696-9A00-D730-6590-CF9745501887}"/>
                </a:ext>
              </a:extLst>
            </p:cNvPr>
            <p:cNvSpPr/>
            <p:nvPr/>
          </p:nvSpPr>
          <p:spPr>
            <a:xfrm>
              <a:off x="5814465" y="4845548"/>
              <a:ext cx="1091160" cy="402727"/>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30" name="グループ化 29">
              <a:extLst>
                <a:ext uri="{FF2B5EF4-FFF2-40B4-BE49-F238E27FC236}">
                  <a16:creationId xmlns:a16="http://schemas.microsoft.com/office/drawing/2014/main" id="{7F02C329-AFBA-975A-9310-8C9C3CE621DA}"/>
                </a:ext>
              </a:extLst>
            </p:cNvPr>
            <p:cNvGrpSpPr/>
            <p:nvPr/>
          </p:nvGrpSpPr>
          <p:grpSpPr>
            <a:xfrm>
              <a:off x="6921330" y="5035455"/>
              <a:ext cx="209293" cy="306095"/>
              <a:chOff x="7166273" y="5363092"/>
              <a:chExt cx="209293" cy="306095"/>
            </a:xfrm>
          </p:grpSpPr>
          <p:sp>
            <p:nvSpPr>
              <p:cNvPr id="33" name="グラフィックス 17" descr="カーソル 単色塗りつぶし">
                <a:extLst>
                  <a:ext uri="{FF2B5EF4-FFF2-40B4-BE49-F238E27FC236}">
                    <a16:creationId xmlns:a16="http://schemas.microsoft.com/office/drawing/2014/main" id="{62CAC69A-9212-F6F7-CE35-3CBADB7ABE52}"/>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34" name="グループ化 33">
                <a:extLst>
                  <a:ext uri="{FF2B5EF4-FFF2-40B4-BE49-F238E27FC236}">
                    <a16:creationId xmlns:a16="http://schemas.microsoft.com/office/drawing/2014/main" id="{54B945E6-085B-455B-4F01-0BA14B515A72}"/>
                  </a:ext>
                </a:extLst>
              </p:cNvPr>
              <p:cNvGrpSpPr/>
              <p:nvPr/>
            </p:nvGrpSpPr>
            <p:grpSpPr>
              <a:xfrm rot="2075396">
                <a:off x="7166273" y="5363092"/>
                <a:ext cx="209293" cy="109319"/>
                <a:chOff x="7082309" y="4367678"/>
                <a:chExt cx="293412" cy="109319"/>
              </a:xfrm>
            </p:grpSpPr>
            <p:cxnSp>
              <p:nvCxnSpPr>
                <p:cNvPr id="40" name="直線コネクタ 39">
                  <a:extLst>
                    <a:ext uri="{FF2B5EF4-FFF2-40B4-BE49-F238E27FC236}">
                      <a16:creationId xmlns:a16="http://schemas.microsoft.com/office/drawing/2014/main" id="{94C86424-1073-6CB7-B546-9B7D62AB8FC1}"/>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BB12EB48-20CE-30EE-595A-0B0B28CCC571}"/>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3DEFAD4D-7701-065A-1AA9-AE128013240C}"/>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pic>
        <p:nvPicPr>
          <p:cNvPr id="43" name="グラフィックス 42" descr="再生 単色塗りつぶし">
            <a:extLst>
              <a:ext uri="{FF2B5EF4-FFF2-40B4-BE49-F238E27FC236}">
                <a16:creationId xmlns:a16="http://schemas.microsoft.com/office/drawing/2014/main" id="{7F99A92C-1ACC-F9AE-A963-A625C84332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0394" y="4603849"/>
            <a:ext cx="326162" cy="326162"/>
          </a:xfrm>
          <a:prstGeom prst="rect">
            <a:avLst/>
          </a:prstGeom>
        </p:spPr>
      </p:pic>
      <p:sp>
        <p:nvSpPr>
          <p:cNvPr id="45" name="Google Shape;140;gf675c7812c_0_5">
            <a:extLst>
              <a:ext uri="{FF2B5EF4-FFF2-40B4-BE49-F238E27FC236}">
                <a16:creationId xmlns:a16="http://schemas.microsoft.com/office/drawing/2014/main" id="{BA09D2FB-D274-0A5C-86C9-1E32E21A3886}"/>
              </a:ext>
            </a:extLst>
          </p:cNvPr>
          <p:cNvSpPr/>
          <p:nvPr/>
        </p:nvSpPr>
        <p:spPr>
          <a:xfrm>
            <a:off x="6502939" y="3907546"/>
            <a:ext cx="1607279" cy="970032"/>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46" name="グループ化 45">
            <a:extLst>
              <a:ext uri="{FF2B5EF4-FFF2-40B4-BE49-F238E27FC236}">
                <a16:creationId xmlns:a16="http://schemas.microsoft.com/office/drawing/2014/main" id="{B7280F27-6089-7D97-A44E-144804297ACE}"/>
              </a:ext>
            </a:extLst>
          </p:cNvPr>
          <p:cNvGrpSpPr/>
          <p:nvPr/>
        </p:nvGrpSpPr>
        <p:grpSpPr>
          <a:xfrm>
            <a:off x="7456005" y="5026841"/>
            <a:ext cx="3739574" cy="993358"/>
            <a:chOff x="2800809" y="5675681"/>
            <a:chExt cx="3270123" cy="636089"/>
          </a:xfrm>
        </p:grpSpPr>
        <p:sp>
          <p:nvSpPr>
            <p:cNvPr id="47" name="二等辺三角形 46">
              <a:extLst>
                <a:ext uri="{FF2B5EF4-FFF2-40B4-BE49-F238E27FC236}">
                  <a16:creationId xmlns:a16="http://schemas.microsoft.com/office/drawing/2014/main" id="{E7DB6C21-50EA-BC95-1C22-CB9CD6D94779}"/>
                </a:ext>
              </a:extLst>
            </p:cNvPr>
            <p:cNvSpPr/>
            <p:nvPr/>
          </p:nvSpPr>
          <p:spPr>
            <a:xfrm rot="18418404">
              <a:off x="3362902" y="5570907"/>
              <a:ext cx="178376" cy="387923"/>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四角形: 角を丸くする 47">
              <a:extLst>
                <a:ext uri="{FF2B5EF4-FFF2-40B4-BE49-F238E27FC236}">
                  <a16:creationId xmlns:a16="http://schemas.microsoft.com/office/drawing/2014/main" id="{C2E1F30F-C32D-5DF3-A4AF-7EAEC626F639}"/>
                </a:ext>
              </a:extLst>
            </p:cNvPr>
            <p:cNvSpPr/>
            <p:nvPr/>
          </p:nvSpPr>
          <p:spPr>
            <a:xfrm>
              <a:off x="2800809" y="5726523"/>
              <a:ext cx="3270123" cy="585247"/>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600"/>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この表示になれば、回答完了済となります。</a:t>
              </a:r>
            </a:p>
          </p:txBody>
        </p:sp>
      </p:grpSp>
    </p:spTree>
    <p:extLst>
      <p:ext uri="{BB962C8B-B14F-4D97-AF65-F5344CB8AC3E}">
        <p14:creationId xmlns:p14="http://schemas.microsoft.com/office/powerpoint/2010/main" val="3704747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386EE56-209A-F23F-6B2D-B09534047555}"/>
              </a:ext>
            </a:extLst>
          </p:cNvPr>
          <p:cNvGrpSpPr/>
          <p:nvPr/>
        </p:nvGrpSpPr>
        <p:grpSpPr>
          <a:xfrm>
            <a:off x="1653110" y="2562706"/>
            <a:ext cx="1964808" cy="1732588"/>
            <a:chOff x="1244736" y="1871958"/>
            <a:chExt cx="2208853" cy="1732588"/>
          </a:xfrm>
        </p:grpSpPr>
        <p:sp>
          <p:nvSpPr>
            <p:cNvPr id="4" name="正方形/長方形 3">
              <a:extLst>
                <a:ext uri="{FF2B5EF4-FFF2-40B4-BE49-F238E27FC236}">
                  <a16:creationId xmlns:a16="http://schemas.microsoft.com/office/drawing/2014/main" id="{D6A8DF7D-8A4B-6CF8-3213-6AA69CB43FB4}"/>
                </a:ext>
              </a:extLst>
            </p:cNvPr>
            <p:cNvSpPr/>
            <p:nvPr/>
          </p:nvSpPr>
          <p:spPr>
            <a:xfrm>
              <a:off x="1244736" y="1871958"/>
              <a:ext cx="2208853" cy="173258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04B3811-7247-4863-E027-86BE419FB6A1}"/>
                </a:ext>
              </a:extLst>
            </p:cNvPr>
            <p:cNvSpPr txBox="1"/>
            <p:nvPr/>
          </p:nvSpPr>
          <p:spPr>
            <a:xfrm>
              <a:off x="1470273" y="2123849"/>
              <a:ext cx="1757778" cy="1323439"/>
            </a:xfrm>
            <a:prstGeom prst="rect">
              <a:avLst/>
            </a:prstGeom>
            <a:noFill/>
          </p:spPr>
          <p:txBody>
            <a:bodyPr wrap="square" rtlCol="0">
              <a:spAutoFit/>
            </a:bodyPr>
            <a:lstStyle/>
            <a:p>
              <a:r>
                <a:rPr kumimoji="1" lang="en-US" altLang="ja-JP" sz="8000" dirty="0">
                  <a:solidFill>
                    <a:srgbClr val="171C61"/>
                  </a:solidFill>
                  <a:latin typeface="Arial Black" panose="020B0A04020102020204" pitchFamily="34" charset="0"/>
                  <a:cs typeface="Aharoni" panose="020B0604020202020204" pitchFamily="2" charset="-79"/>
                </a:rPr>
                <a:t>04</a:t>
              </a:r>
              <a:endParaRPr kumimoji="1" lang="ja-JP" altLang="en-US" sz="8000" dirty="0">
                <a:solidFill>
                  <a:srgbClr val="171C61"/>
                </a:solidFill>
                <a:latin typeface="Arial Black" panose="020B0A04020102020204" pitchFamily="34" charset="0"/>
                <a:cs typeface="Aharoni" panose="020B0604020202020204" pitchFamily="2" charset="-79"/>
              </a:endParaRPr>
            </a:p>
          </p:txBody>
        </p:sp>
      </p:grpSp>
      <p:sp>
        <p:nvSpPr>
          <p:cNvPr id="6" name="テキスト ボックス 5">
            <a:extLst>
              <a:ext uri="{FF2B5EF4-FFF2-40B4-BE49-F238E27FC236}">
                <a16:creationId xmlns:a16="http://schemas.microsoft.com/office/drawing/2014/main" id="{73AA58DD-47D4-7681-BD8A-616CE209141B}"/>
              </a:ext>
            </a:extLst>
          </p:cNvPr>
          <p:cNvSpPr txBox="1"/>
          <p:nvPr/>
        </p:nvSpPr>
        <p:spPr>
          <a:xfrm>
            <a:off x="4271490" y="2921168"/>
            <a:ext cx="5698133" cy="1015663"/>
          </a:xfrm>
          <a:prstGeom prst="rect">
            <a:avLst/>
          </a:prstGeom>
          <a:noFill/>
        </p:spPr>
        <p:txBody>
          <a:bodyPr wrap="square" rtlCol="0">
            <a:spAutoFit/>
          </a:bodyPr>
          <a:lstStyle/>
          <a:p>
            <a:r>
              <a:rPr kumimoji="1" lang="ja-JP" altLang="en-US" sz="6000" b="1" dirty="0">
                <a:solidFill>
                  <a:schemeClr val="bg1"/>
                </a:solidFill>
                <a:latin typeface="HG丸ｺﾞｼｯｸM-PRO" panose="020F0600000000000000" pitchFamily="50" charset="-128"/>
                <a:ea typeface="HG丸ｺﾞｼｯｸM-PRO" panose="020F0600000000000000" pitchFamily="50" charset="-128"/>
              </a:rPr>
              <a:t>原本の提出</a:t>
            </a:r>
          </a:p>
        </p:txBody>
      </p:sp>
      <p:sp>
        <p:nvSpPr>
          <p:cNvPr id="7" name="正方形/長方形 6">
            <a:extLst>
              <a:ext uri="{FF2B5EF4-FFF2-40B4-BE49-F238E27FC236}">
                <a16:creationId xmlns:a16="http://schemas.microsoft.com/office/drawing/2014/main" id="{9644FF78-6434-CF3E-313A-9221B9670967}"/>
              </a:ext>
            </a:extLst>
          </p:cNvPr>
          <p:cNvSpPr/>
          <p:nvPr/>
        </p:nvSpPr>
        <p:spPr>
          <a:xfrm>
            <a:off x="560773" y="486053"/>
            <a:ext cx="11070454" cy="588589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2336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79E4656-19EF-A2E6-850D-C8C861F109FA}"/>
              </a:ext>
            </a:extLst>
          </p:cNvPr>
          <p:cNvSpPr>
            <a:spLocks noGrp="1"/>
          </p:cNvSpPr>
          <p:nvPr>
            <p:ph type="body" sz="quarter" idx="10"/>
          </p:nvPr>
        </p:nvSpPr>
        <p:spPr/>
        <p:txBody>
          <a:bodyPr>
            <a:normAutofit lnSpcReduction="10000"/>
          </a:bodyPr>
          <a:lstStyle/>
          <a:p>
            <a:r>
              <a:rPr kumimoji="1" lang="en-US" altLang="ja-JP" dirty="0">
                <a:ln w="19050">
                  <a:solidFill>
                    <a:srgbClr val="171C61"/>
                  </a:solidFill>
                </a:ln>
              </a:rPr>
              <a:t>1 </a:t>
            </a:r>
            <a:r>
              <a:rPr kumimoji="1" lang="ja-JP" altLang="en-US" dirty="0"/>
              <a:t>原本の提出について</a:t>
            </a:r>
          </a:p>
        </p:txBody>
      </p:sp>
      <p:sp>
        <p:nvSpPr>
          <p:cNvPr id="3" name="テキスト プレースホルダー 2">
            <a:extLst>
              <a:ext uri="{FF2B5EF4-FFF2-40B4-BE49-F238E27FC236}">
                <a16:creationId xmlns:a16="http://schemas.microsoft.com/office/drawing/2014/main" id="{53ADD08A-2707-F282-26C6-25F92258AC1E}"/>
              </a:ext>
            </a:extLst>
          </p:cNvPr>
          <p:cNvSpPr>
            <a:spLocks noGrp="1"/>
          </p:cNvSpPr>
          <p:nvPr>
            <p:ph type="body" sz="quarter" idx="11"/>
          </p:nvPr>
        </p:nvSpPr>
        <p:spPr>
          <a:xfrm>
            <a:off x="1026000" y="1461000"/>
            <a:ext cx="10620000" cy="2895100"/>
          </a:xfrm>
        </p:spPr>
        <p:txBody>
          <a:bodyPr>
            <a:normAutofit/>
          </a:bodyPr>
          <a:lstStyle/>
          <a:p>
            <a:r>
              <a:rPr lang="ja-JP" altLang="en-US" b="0" i="0" dirty="0">
                <a:solidFill>
                  <a:srgbClr val="171C61"/>
                </a:solidFill>
                <a:effectLst/>
                <a:latin typeface="-apple-system"/>
              </a:rPr>
              <a:t>❚</a:t>
            </a:r>
            <a:r>
              <a:rPr lang="ja-JP" altLang="en-US" b="1" i="0" dirty="0">
                <a:solidFill>
                  <a:srgbClr val="171C61"/>
                </a:solidFill>
                <a:effectLst/>
                <a:latin typeface="-apple-system"/>
              </a:rPr>
              <a:t>今年中に会社を辞めた場合</a:t>
            </a:r>
            <a:endParaRPr lang="en-US" altLang="ja-JP" b="1" i="0" dirty="0">
              <a:solidFill>
                <a:srgbClr val="171C61"/>
              </a:solidFill>
              <a:effectLst/>
              <a:latin typeface="-apple-system"/>
            </a:endParaRPr>
          </a:p>
          <a:p>
            <a:pPr>
              <a:spcBef>
                <a:spcPts val="600"/>
              </a:spcBef>
              <a:spcAft>
                <a:spcPts val="1200"/>
              </a:spcAft>
            </a:pPr>
            <a:r>
              <a:rPr lang="ja-JP" altLang="en-US" i="0" dirty="0">
                <a:solidFill>
                  <a:schemeClr val="tx1"/>
                </a:solidFill>
                <a:effectLst/>
              </a:rPr>
              <a:t>　・</a:t>
            </a:r>
            <a:r>
              <a:rPr lang="en-US" altLang="ja-JP" dirty="0">
                <a:solidFill>
                  <a:schemeClr val="tx1"/>
                </a:solidFill>
              </a:rPr>
              <a:t>(</a:t>
            </a:r>
            <a:r>
              <a:rPr lang="ja-JP" altLang="en-US" dirty="0">
                <a:solidFill>
                  <a:schemeClr val="tx1"/>
                </a:solidFill>
              </a:rPr>
              <a:t>前職の</a:t>
            </a:r>
            <a:r>
              <a:rPr lang="en-US" altLang="ja-JP" dirty="0">
                <a:solidFill>
                  <a:schemeClr val="tx1"/>
                </a:solidFill>
              </a:rPr>
              <a:t>)</a:t>
            </a:r>
            <a:r>
              <a:rPr lang="ja-JP" altLang="en-US" dirty="0">
                <a:solidFill>
                  <a:schemeClr val="tx1"/>
                </a:solidFill>
              </a:rPr>
              <a:t>源泉徴収票</a:t>
            </a:r>
            <a:endParaRPr lang="en-US" altLang="ja-JP" dirty="0">
              <a:solidFill>
                <a:schemeClr val="tx1"/>
              </a:solidFill>
            </a:endParaRPr>
          </a:p>
          <a:p>
            <a:r>
              <a:rPr lang="ja-JP" altLang="en-US" b="0" i="0" dirty="0">
                <a:solidFill>
                  <a:srgbClr val="171C61"/>
                </a:solidFill>
                <a:effectLst/>
                <a:latin typeface="-apple-system"/>
              </a:rPr>
              <a:t>❚</a:t>
            </a:r>
            <a:r>
              <a:rPr lang="ja-JP" altLang="en-US" b="1" i="0" dirty="0">
                <a:solidFill>
                  <a:srgbClr val="171C61"/>
                </a:solidFill>
                <a:effectLst/>
                <a:latin typeface="-apple-system"/>
              </a:rPr>
              <a:t>各種保険料控除を受ける場合</a:t>
            </a:r>
            <a:endParaRPr lang="en-US" altLang="ja-JP" b="1" i="0" dirty="0">
              <a:solidFill>
                <a:srgbClr val="171C61"/>
              </a:solidFill>
              <a:effectLst/>
              <a:latin typeface="-apple-system"/>
            </a:endParaRPr>
          </a:p>
          <a:p>
            <a:pPr>
              <a:spcBef>
                <a:spcPts val="600"/>
              </a:spcBef>
              <a:spcAft>
                <a:spcPts val="1200"/>
              </a:spcAft>
            </a:pPr>
            <a:r>
              <a:rPr lang="ja-JP" altLang="en-US" i="0" dirty="0">
                <a:solidFill>
                  <a:schemeClr val="tx1"/>
                </a:solidFill>
                <a:effectLst/>
              </a:rPr>
              <a:t>　・</a:t>
            </a:r>
            <a:r>
              <a:rPr lang="ja-JP" altLang="en-US" dirty="0">
                <a:solidFill>
                  <a:schemeClr val="dk1"/>
                </a:solidFill>
                <a:cs typeface="Meiryo"/>
                <a:sym typeface="Meiryo"/>
              </a:rPr>
              <a:t>生命保険・地震保険 等の控除証明書もしくは納付証明書</a:t>
            </a:r>
            <a:endParaRPr lang="en-US" altLang="ja-JP" dirty="0">
              <a:solidFill>
                <a:schemeClr val="dk1"/>
              </a:solidFill>
              <a:cs typeface="Meiryo"/>
              <a:sym typeface="Meiryo"/>
            </a:endParaRPr>
          </a:p>
          <a:p>
            <a:pPr>
              <a:buClr>
                <a:schemeClr val="dk1"/>
              </a:buClr>
              <a:buSzPts val="1100"/>
            </a:pPr>
            <a:r>
              <a:rPr lang="ja-JP" altLang="en-US" b="0" i="0" dirty="0">
                <a:solidFill>
                  <a:srgbClr val="171C61"/>
                </a:solidFill>
                <a:effectLst/>
                <a:latin typeface="-apple-system"/>
              </a:rPr>
              <a:t>❚</a:t>
            </a:r>
            <a:r>
              <a:rPr lang="ja-JP" altLang="en-US" b="1" dirty="0">
                <a:solidFill>
                  <a:srgbClr val="171C61"/>
                </a:solidFill>
                <a:cs typeface="Meiryo"/>
                <a:sym typeface="Meiryo"/>
              </a:rPr>
              <a:t>住宅借入金控除を受ける場合</a:t>
            </a:r>
          </a:p>
          <a:p>
            <a:pPr>
              <a:spcBef>
                <a:spcPts val="600"/>
              </a:spcBef>
            </a:pPr>
            <a:r>
              <a:rPr lang="ja-JP" altLang="en-US" i="0" dirty="0">
                <a:solidFill>
                  <a:schemeClr val="tx1"/>
                </a:solidFill>
                <a:effectLst/>
              </a:rPr>
              <a:t>　・</a:t>
            </a:r>
            <a:r>
              <a:rPr lang="ja-JP" altLang="en-US" dirty="0">
                <a:solidFill>
                  <a:schemeClr val="dk1"/>
                </a:solidFill>
                <a:cs typeface="Meiryo"/>
                <a:sym typeface="Meiryo"/>
              </a:rPr>
              <a:t>金融機関が発行した「住宅取得資金に係る借入金の年末残高等証明書」</a:t>
            </a:r>
            <a:endParaRPr lang="en-US" altLang="ja-JP" dirty="0">
              <a:solidFill>
                <a:schemeClr val="dk1"/>
              </a:solidFill>
              <a:cs typeface="Meiryo"/>
              <a:sym typeface="Meiryo"/>
            </a:endParaRPr>
          </a:p>
          <a:p>
            <a:r>
              <a:rPr lang="ja-JP" altLang="en-US" dirty="0">
                <a:solidFill>
                  <a:schemeClr val="dk1"/>
                </a:solidFill>
                <a:cs typeface="Meiryo"/>
                <a:sym typeface="Meiryo"/>
              </a:rPr>
              <a:t>　・住宅借入金等特別控除申告書</a:t>
            </a:r>
            <a:endParaRPr lang="en-US" altLang="ja-JP" i="0" dirty="0">
              <a:solidFill>
                <a:schemeClr val="tx1"/>
              </a:solidFill>
              <a:effectLst/>
            </a:endParaRPr>
          </a:p>
          <a:p>
            <a:endParaRPr kumimoji="1" lang="en-US" altLang="ja-JP" b="1" dirty="0">
              <a:solidFill>
                <a:srgbClr val="171C61"/>
              </a:solidFill>
            </a:endParaRPr>
          </a:p>
        </p:txBody>
      </p:sp>
      <p:sp>
        <p:nvSpPr>
          <p:cNvPr id="8" name="正方形/長方形 7">
            <a:extLst>
              <a:ext uri="{FF2B5EF4-FFF2-40B4-BE49-F238E27FC236}">
                <a16:creationId xmlns:a16="http://schemas.microsoft.com/office/drawing/2014/main" id="{B4FD6CBD-D5D6-195E-EDD2-E30AEC8E0619}"/>
              </a:ext>
            </a:extLst>
          </p:cNvPr>
          <p:cNvSpPr/>
          <p:nvPr/>
        </p:nvSpPr>
        <p:spPr>
          <a:xfrm>
            <a:off x="1100293" y="1008841"/>
            <a:ext cx="10440000" cy="446510"/>
          </a:xfrm>
          <a:prstGeom prst="rect">
            <a:avLst/>
          </a:prstGeom>
          <a:solidFill>
            <a:srgbClr val="171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latin typeface="HG丸ｺﾞｼｯｸM-PRO" panose="020F0600000000000000" pitchFamily="50" charset="-128"/>
                <a:ea typeface="HG丸ｺﾞｼｯｸM-PRO" panose="020F0600000000000000" pitchFamily="50" charset="-128"/>
              </a:rPr>
              <a:t>原本提出の必要がある書類</a:t>
            </a:r>
          </a:p>
        </p:txBody>
      </p:sp>
      <p:sp>
        <p:nvSpPr>
          <p:cNvPr id="9" name="テキスト プレースホルダー 2">
            <a:extLst>
              <a:ext uri="{FF2B5EF4-FFF2-40B4-BE49-F238E27FC236}">
                <a16:creationId xmlns:a16="http://schemas.microsoft.com/office/drawing/2014/main" id="{A588525C-EB1B-6D50-6989-A551B8FBD0A1}"/>
              </a:ext>
            </a:extLst>
          </p:cNvPr>
          <p:cNvSpPr txBox="1">
            <a:spLocks/>
          </p:cNvSpPr>
          <p:nvPr/>
        </p:nvSpPr>
        <p:spPr>
          <a:xfrm>
            <a:off x="1026000" y="4970076"/>
            <a:ext cx="10620000" cy="14148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50799" marR="0" lvl="0" indent="0" algn="l" rtl="0">
              <a:lnSpc>
                <a:spcPct val="90000"/>
              </a:lnSpc>
              <a:spcBef>
                <a:spcPts val="1000"/>
              </a:spcBef>
              <a:spcAft>
                <a:spcPts val="0"/>
              </a:spcAft>
              <a:buClr>
                <a:schemeClr val="dk1"/>
              </a:buClr>
              <a:buSzPts val="2800"/>
              <a:buFont typeface="Arial"/>
              <a:buNone/>
              <a:defRPr sz="1800" b="0" i="0" u="none" strike="noStrike" cap="none">
                <a:solidFill>
                  <a:schemeClr val="tx1">
                    <a:lumMod val="75000"/>
                    <a:lumOff val="25000"/>
                  </a:schemeClr>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ja-JP" altLang="en-US" dirty="0">
                <a:solidFill>
                  <a:srgbClr val="171C61"/>
                </a:solidFill>
                <a:latin typeface="-apple-system"/>
              </a:rPr>
              <a:t>❚</a:t>
            </a:r>
            <a:r>
              <a:rPr lang="ja-JP" altLang="en-US" b="1" dirty="0">
                <a:solidFill>
                  <a:srgbClr val="171C61"/>
                </a:solidFill>
                <a:latin typeface="-apple-system"/>
              </a:rPr>
              <a:t>提出方法</a:t>
            </a:r>
            <a:endParaRPr lang="en-US" altLang="ja-JP" b="1" dirty="0">
              <a:solidFill>
                <a:srgbClr val="171C61"/>
              </a:solidFill>
              <a:latin typeface="-apple-system"/>
            </a:endParaRPr>
          </a:p>
          <a:p>
            <a:pPr>
              <a:spcBef>
                <a:spcPts val="2400"/>
              </a:spcBef>
            </a:pPr>
            <a:r>
              <a:rPr lang="ja-JP" altLang="en-US" dirty="0">
                <a:solidFill>
                  <a:srgbClr val="171C61"/>
                </a:solidFill>
                <a:latin typeface="-apple-system"/>
              </a:rPr>
              <a:t>❚</a:t>
            </a:r>
            <a:r>
              <a:rPr lang="ja-JP" altLang="en-US" b="1" dirty="0">
                <a:solidFill>
                  <a:srgbClr val="171C61"/>
                </a:solidFill>
                <a:latin typeface="-apple-system"/>
              </a:rPr>
              <a:t>提出先</a:t>
            </a:r>
          </a:p>
          <a:p>
            <a:pPr>
              <a:spcBef>
                <a:spcPts val="600"/>
              </a:spcBef>
              <a:spcAft>
                <a:spcPts val="1200"/>
              </a:spcAft>
            </a:pPr>
            <a:endParaRPr lang="en-US" altLang="ja-JP" dirty="0">
              <a:solidFill>
                <a:schemeClr val="tx1"/>
              </a:solidFill>
            </a:endParaRPr>
          </a:p>
        </p:txBody>
      </p:sp>
      <p:sp>
        <p:nvSpPr>
          <p:cNvPr id="10" name="正方形/長方形 9">
            <a:extLst>
              <a:ext uri="{FF2B5EF4-FFF2-40B4-BE49-F238E27FC236}">
                <a16:creationId xmlns:a16="http://schemas.microsoft.com/office/drawing/2014/main" id="{8686E08D-EE6E-6ACB-685A-267940FE1438}"/>
              </a:ext>
            </a:extLst>
          </p:cNvPr>
          <p:cNvSpPr/>
          <p:nvPr/>
        </p:nvSpPr>
        <p:spPr>
          <a:xfrm>
            <a:off x="1100293" y="4432192"/>
            <a:ext cx="10440000" cy="446510"/>
          </a:xfrm>
          <a:prstGeom prst="rect">
            <a:avLst/>
          </a:prstGeom>
          <a:solidFill>
            <a:srgbClr val="171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latin typeface="HG丸ｺﾞｼｯｸM-PRO" panose="020F0600000000000000" pitchFamily="50" charset="-128"/>
                <a:ea typeface="HG丸ｺﾞｼｯｸM-PRO" panose="020F0600000000000000" pitchFamily="50" charset="-128"/>
              </a:rPr>
              <a:t>原本提出の方法</a:t>
            </a:r>
          </a:p>
        </p:txBody>
      </p:sp>
      <p:sp>
        <p:nvSpPr>
          <p:cNvPr id="11" name="正方形/長方形 10">
            <a:extLst>
              <a:ext uri="{FF2B5EF4-FFF2-40B4-BE49-F238E27FC236}">
                <a16:creationId xmlns:a16="http://schemas.microsoft.com/office/drawing/2014/main" id="{79EDD4C3-F462-E7DD-468B-3543FFEE450B}"/>
              </a:ext>
            </a:extLst>
          </p:cNvPr>
          <p:cNvSpPr/>
          <p:nvPr/>
        </p:nvSpPr>
        <p:spPr>
          <a:xfrm>
            <a:off x="2600325" y="5031174"/>
            <a:ext cx="8448675" cy="39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FF0000"/>
                </a:solidFill>
                <a:latin typeface="HG丸ｺﾞｼｯｸM-PRO" panose="020F0600000000000000" pitchFamily="50" charset="-128"/>
                <a:ea typeface="HG丸ｺﾞｼｯｸM-PRO" panose="020F0600000000000000" pitchFamily="50" charset="-128"/>
              </a:rPr>
              <a:t>各企業様ごとの対応をご記載ください</a:t>
            </a:r>
          </a:p>
        </p:txBody>
      </p:sp>
      <p:sp>
        <p:nvSpPr>
          <p:cNvPr id="12" name="正方形/長方形 11">
            <a:extLst>
              <a:ext uri="{FF2B5EF4-FFF2-40B4-BE49-F238E27FC236}">
                <a16:creationId xmlns:a16="http://schemas.microsoft.com/office/drawing/2014/main" id="{CFE0C27B-A7C9-BB5E-838F-D7EC7D40734D}"/>
              </a:ext>
            </a:extLst>
          </p:cNvPr>
          <p:cNvSpPr/>
          <p:nvPr/>
        </p:nvSpPr>
        <p:spPr>
          <a:xfrm>
            <a:off x="2600325" y="5591948"/>
            <a:ext cx="8448675" cy="39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FF0000"/>
                </a:solidFill>
                <a:latin typeface="HG丸ｺﾞｼｯｸM-PRO" panose="020F0600000000000000" pitchFamily="50" charset="-128"/>
                <a:ea typeface="HG丸ｺﾞｼｯｸM-PRO" panose="020F0600000000000000" pitchFamily="50" charset="-128"/>
              </a:rPr>
              <a:t>各企業様ごとの対応をご記載ください</a:t>
            </a:r>
          </a:p>
        </p:txBody>
      </p:sp>
    </p:spTree>
    <p:extLst>
      <p:ext uri="{BB962C8B-B14F-4D97-AF65-F5344CB8AC3E}">
        <p14:creationId xmlns:p14="http://schemas.microsoft.com/office/powerpoint/2010/main" val="817865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016882E-D4E4-10AD-4FF2-212BAE7C84D4}"/>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3BC7BC87-CC00-84F8-16ED-AF550E648034}"/>
              </a:ext>
            </a:extLst>
          </p:cNvPr>
          <p:cNvPicPr>
            <a:picLocks noChangeAspect="1"/>
          </p:cNvPicPr>
          <p:nvPr/>
        </p:nvPicPr>
        <p:blipFill>
          <a:blip r:embed="rId2"/>
          <a:stretch>
            <a:fillRect/>
          </a:stretch>
        </p:blipFill>
        <p:spPr>
          <a:xfrm>
            <a:off x="6568205" y="3662779"/>
            <a:ext cx="4950692" cy="773268"/>
          </a:xfrm>
          <a:prstGeom prst="rect">
            <a:avLst/>
          </a:prstGeom>
        </p:spPr>
      </p:pic>
      <p:pic>
        <p:nvPicPr>
          <p:cNvPr id="8" name="図 7" descr="グラフィカル ユーザー インターフェイス&#10;&#10;自動的に生成された説明">
            <a:extLst>
              <a:ext uri="{FF2B5EF4-FFF2-40B4-BE49-F238E27FC236}">
                <a16:creationId xmlns:a16="http://schemas.microsoft.com/office/drawing/2014/main" id="{D943BE26-7B2E-CEA9-714D-CA2FF2922120}"/>
              </a:ext>
            </a:extLst>
          </p:cNvPr>
          <p:cNvPicPr>
            <a:picLocks noChangeAspect="1"/>
          </p:cNvPicPr>
          <p:nvPr/>
        </p:nvPicPr>
        <p:blipFill>
          <a:blip r:embed="rId3"/>
          <a:stretch>
            <a:fillRect/>
          </a:stretch>
        </p:blipFill>
        <p:spPr>
          <a:xfrm>
            <a:off x="1207770" y="2410831"/>
            <a:ext cx="4481380" cy="3050310"/>
          </a:xfrm>
          <a:prstGeom prst="rect">
            <a:avLst/>
          </a:prstGeom>
        </p:spPr>
      </p:pic>
      <p:sp>
        <p:nvSpPr>
          <p:cNvPr id="6" name="テキスト プレースホルダー 1">
            <a:extLst>
              <a:ext uri="{FF2B5EF4-FFF2-40B4-BE49-F238E27FC236}">
                <a16:creationId xmlns:a16="http://schemas.microsoft.com/office/drawing/2014/main" id="{A655E905-577A-B75F-5A70-C4AA0801F682}"/>
              </a:ext>
            </a:extLst>
          </p:cNvPr>
          <p:cNvSpPr>
            <a:spLocks noGrp="1"/>
          </p:cNvSpPr>
          <p:nvPr>
            <p:ph type="body" sz="quarter" idx="10"/>
          </p:nvPr>
        </p:nvSpPr>
        <p:spPr>
          <a:xfrm>
            <a:off x="936000" y="314325"/>
            <a:ext cx="10800000" cy="601392"/>
          </a:xfrm>
        </p:spPr>
        <p:txBody>
          <a:bodyPr>
            <a:normAutofit lnSpcReduction="10000"/>
          </a:bodyPr>
          <a:lstStyle/>
          <a:p>
            <a:r>
              <a:rPr kumimoji="1" lang="en-US" altLang="ja-JP" dirty="0">
                <a:ln w="19050">
                  <a:solidFill>
                    <a:srgbClr val="171C61"/>
                  </a:solidFill>
                </a:ln>
              </a:rPr>
              <a:t>2 </a:t>
            </a:r>
            <a:r>
              <a:rPr kumimoji="1" lang="ja-JP" altLang="en-US" dirty="0"/>
              <a:t>原本の提出報告を行う</a:t>
            </a:r>
          </a:p>
        </p:txBody>
      </p:sp>
      <p:sp>
        <p:nvSpPr>
          <p:cNvPr id="3" name="正方形/長方形 2">
            <a:extLst>
              <a:ext uri="{FF2B5EF4-FFF2-40B4-BE49-F238E27FC236}">
                <a16:creationId xmlns:a16="http://schemas.microsoft.com/office/drawing/2014/main" id="{4908D5B0-1A4F-32A2-D961-211E0F6AB923}"/>
              </a:ext>
            </a:extLst>
          </p:cNvPr>
          <p:cNvSpPr/>
          <p:nvPr/>
        </p:nvSpPr>
        <p:spPr>
          <a:xfrm>
            <a:off x="1116000" y="1077394"/>
            <a:ext cx="10440000" cy="406632"/>
          </a:xfrm>
          <a:prstGeom prst="rect">
            <a:avLst/>
          </a:prstGeom>
          <a:solidFill>
            <a:srgbClr val="414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HG丸ｺﾞｼｯｸM-PRO" panose="020F0600000000000000" pitchFamily="50" charset="-128"/>
                <a:ea typeface="HG丸ｺﾞｼｯｸM-PRO" panose="020F0600000000000000" pitchFamily="50" charset="-128"/>
              </a:rPr>
              <a:t>原本提出</a:t>
            </a:r>
            <a:endParaRPr kumimoji="1" lang="en-US" altLang="ja-JP" sz="1600" b="1" dirty="0">
              <a:latin typeface="HG丸ｺﾞｼｯｸM-PRO" panose="020F0600000000000000" pitchFamily="50" charset="-128"/>
              <a:ea typeface="HG丸ｺﾞｼｯｸM-PRO" panose="020F0600000000000000" pitchFamily="50" charset="-128"/>
            </a:endParaRPr>
          </a:p>
        </p:txBody>
      </p:sp>
      <p:pic>
        <p:nvPicPr>
          <p:cNvPr id="7" name="グラフィックス 6" descr="再生 単色塗りつぶし">
            <a:extLst>
              <a:ext uri="{FF2B5EF4-FFF2-40B4-BE49-F238E27FC236}">
                <a16:creationId xmlns:a16="http://schemas.microsoft.com/office/drawing/2014/main" id="{C88E76B3-C788-BA10-F5C0-4791056EE6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0920" y="3801577"/>
            <a:ext cx="326162" cy="326162"/>
          </a:xfrm>
          <a:prstGeom prst="rect">
            <a:avLst/>
          </a:prstGeom>
        </p:spPr>
      </p:pic>
      <p:sp>
        <p:nvSpPr>
          <p:cNvPr id="15" name="Google Shape;140;gf675c7812c_0_5">
            <a:extLst>
              <a:ext uri="{FF2B5EF4-FFF2-40B4-BE49-F238E27FC236}">
                <a16:creationId xmlns:a16="http://schemas.microsoft.com/office/drawing/2014/main" id="{123D570A-746F-8E6D-6369-F3AB19A263D9}"/>
              </a:ext>
            </a:extLst>
          </p:cNvPr>
          <p:cNvSpPr/>
          <p:nvPr/>
        </p:nvSpPr>
        <p:spPr>
          <a:xfrm>
            <a:off x="3915502" y="5216938"/>
            <a:ext cx="263973" cy="154237"/>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16" name="グループ化 15">
            <a:extLst>
              <a:ext uri="{FF2B5EF4-FFF2-40B4-BE49-F238E27FC236}">
                <a16:creationId xmlns:a16="http://schemas.microsoft.com/office/drawing/2014/main" id="{8CF8E66B-CC96-589B-75D1-AE13AB277378}"/>
              </a:ext>
            </a:extLst>
          </p:cNvPr>
          <p:cNvGrpSpPr/>
          <p:nvPr/>
        </p:nvGrpSpPr>
        <p:grpSpPr>
          <a:xfrm>
            <a:off x="4179475" y="5219183"/>
            <a:ext cx="263973" cy="339838"/>
            <a:chOff x="7166273" y="5363092"/>
            <a:chExt cx="209293" cy="306095"/>
          </a:xfrm>
        </p:grpSpPr>
        <p:sp>
          <p:nvSpPr>
            <p:cNvPr id="17" name="グラフィックス 17" descr="カーソル 単色塗りつぶし">
              <a:extLst>
                <a:ext uri="{FF2B5EF4-FFF2-40B4-BE49-F238E27FC236}">
                  <a16:creationId xmlns:a16="http://schemas.microsoft.com/office/drawing/2014/main" id="{BA1DAF8A-5480-C717-6B71-99E4BAF408E9}"/>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18" name="グループ化 17">
              <a:extLst>
                <a:ext uri="{FF2B5EF4-FFF2-40B4-BE49-F238E27FC236}">
                  <a16:creationId xmlns:a16="http://schemas.microsoft.com/office/drawing/2014/main" id="{BDE4AD7C-A21D-FAC6-CFAA-C6E845443DE6}"/>
                </a:ext>
              </a:extLst>
            </p:cNvPr>
            <p:cNvGrpSpPr/>
            <p:nvPr/>
          </p:nvGrpSpPr>
          <p:grpSpPr>
            <a:xfrm rot="2075396">
              <a:off x="7166273" y="5363092"/>
              <a:ext cx="209293" cy="109319"/>
              <a:chOff x="7082309" y="4367678"/>
              <a:chExt cx="293412" cy="109319"/>
            </a:xfrm>
          </p:grpSpPr>
          <p:cxnSp>
            <p:nvCxnSpPr>
              <p:cNvPr id="19" name="直線コネクタ 18">
                <a:extLst>
                  <a:ext uri="{FF2B5EF4-FFF2-40B4-BE49-F238E27FC236}">
                    <a16:creationId xmlns:a16="http://schemas.microsoft.com/office/drawing/2014/main" id="{2F8CE074-9051-A511-EA61-27B0E1752833}"/>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85BC099D-E79E-7FFA-A91C-739B6FBD7474}"/>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E8C38FD0-9D30-7E03-429B-EA1B2AFCD1CE}"/>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
        <p:nvSpPr>
          <p:cNvPr id="23" name="Google Shape;140;gf675c7812c_0_5">
            <a:extLst>
              <a:ext uri="{FF2B5EF4-FFF2-40B4-BE49-F238E27FC236}">
                <a16:creationId xmlns:a16="http://schemas.microsoft.com/office/drawing/2014/main" id="{EE1CDFBA-1DAE-C1DF-1007-AC2C87EEA1FC}"/>
              </a:ext>
            </a:extLst>
          </p:cNvPr>
          <p:cNvSpPr/>
          <p:nvPr/>
        </p:nvSpPr>
        <p:spPr>
          <a:xfrm>
            <a:off x="9463441" y="4099275"/>
            <a:ext cx="416518" cy="191754"/>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24" name="グループ化 23">
            <a:extLst>
              <a:ext uri="{FF2B5EF4-FFF2-40B4-BE49-F238E27FC236}">
                <a16:creationId xmlns:a16="http://schemas.microsoft.com/office/drawing/2014/main" id="{CBDEED77-0CC0-7BE6-56D1-D161BC3B1B4D}"/>
              </a:ext>
            </a:extLst>
          </p:cNvPr>
          <p:cNvGrpSpPr/>
          <p:nvPr/>
        </p:nvGrpSpPr>
        <p:grpSpPr>
          <a:xfrm>
            <a:off x="1338237" y="4031863"/>
            <a:ext cx="4149395" cy="1020572"/>
            <a:chOff x="2800808" y="5748936"/>
            <a:chExt cx="3628497" cy="653515"/>
          </a:xfrm>
        </p:grpSpPr>
        <p:sp>
          <p:nvSpPr>
            <p:cNvPr id="25" name="二等辺三角形 24">
              <a:extLst>
                <a:ext uri="{FF2B5EF4-FFF2-40B4-BE49-F238E27FC236}">
                  <a16:creationId xmlns:a16="http://schemas.microsoft.com/office/drawing/2014/main" id="{29EF1677-E387-2362-13DA-CE915A292B00}"/>
                </a:ext>
              </a:extLst>
            </p:cNvPr>
            <p:cNvSpPr/>
            <p:nvPr/>
          </p:nvSpPr>
          <p:spPr>
            <a:xfrm rot="7556642">
              <a:off x="4889764" y="6176625"/>
              <a:ext cx="178376" cy="273275"/>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4A933D0E-13B1-0FF9-43B2-48F37EB59128}"/>
                </a:ext>
              </a:extLst>
            </p:cNvPr>
            <p:cNvSpPr/>
            <p:nvPr/>
          </p:nvSpPr>
          <p:spPr>
            <a:xfrm>
              <a:off x="2800808" y="5748936"/>
              <a:ext cx="3628497" cy="585247"/>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原本提出が必要な書類がある場合に</a:t>
              </a:r>
              <a:endParaRPr lang="ja-JP" altLang="en-US" dirty="0">
                <a:solidFill>
                  <a:schemeClr val="tx1"/>
                </a:solidFill>
                <a:effectLst/>
                <a:latin typeface="HG丸ｺﾞｼｯｸM-PRO" panose="020F0600000000000000" pitchFamily="50" charset="-128"/>
                <a:ea typeface="HG丸ｺﾞｼｯｸM-PRO" panose="020F0600000000000000" pitchFamily="50" charset="-128"/>
              </a:endParaRPr>
            </a:p>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「未提出」と表示されます。</a:t>
              </a:r>
              <a:endParaRPr lang="ja-JP" altLang="en-US" dirty="0">
                <a:solidFill>
                  <a:schemeClr val="tx1"/>
                </a:solidFill>
                <a:effectLst/>
                <a:latin typeface="HG丸ｺﾞｼｯｸM-PRO" panose="020F0600000000000000" pitchFamily="50" charset="-128"/>
                <a:ea typeface="HG丸ｺﾞｼｯｸM-PRO" panose="020F0600000000000000" pitchFamily="50" charset="-128"/>
              </a:endParaRPr>
            </a:p>
            <a:p>
              <a:pPr rtl="0">
                <a:spcBef>
                  <a:spcPts val="0"/>
                </a:spcBef>
                <a:spcAft>
                  <a:spcPts val="0"/>
                </a:spcAft>
              </a:pPr>
              <a:r>
                <a:rPr lang="ja-JP" altLang="en-US" i="0" u="none" strike="noStrike" dirty="0">
                  <a:solidFill>
                    <a:schemeClr val="tx1"/>
                  </a:solidFill>
                  <a:effectLst/>
                  <a:latin typeface="HG丸ｺﾞｼｯｸM-PRO" panose="020F0600000000000000" pitchFamily="50" charset="-128"/>
                  <a:ea typeface="HG丸ｺﾞｼｯｸM-PRO" panose="020F0600000000000000" pitchFamily="50" charset="-128"/>
                </a:rPr>
                <a:t>提出が完了したらボタンをクリック</a:t>
              </a:r>
              <a:r>
                <a:rPr lang="ja-JP" altLang="en-US" dirty="0">
                  <a:solidFill>
                    <a:schemeClr val="tx1"/>
                  </a:solidFill>
                  <a:latin typeface="HG丸ｺﾞｼｯｸM-PRO" panose="020F0600000000000000" pitchFamily="50" charset="-128"/>
                  <a:ea typeface="HG丸ｺﾞｼｯｸM-PRO" panose="020F0600000000000000" pitchFamily="50" charset="-128"/>
                </a:rPr>
                <a:t>してください。</a:t>
              </a:r>
              <a:endPar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p:txBody>
        </p:sp>
      </p:grpSp>
      <p:grpSp>
        <p:nvGrpSpPr>
          <p:cNvPr id="27" name="グループ化 26">
            <a:extLst>
              <a:ext uri="{FF2B5EF4-FFF2-40B4-BE49-F238E27FC236}">
                <a16:creationId xmlns:a16="http://schemas.microsoft.com/office/drawing/2014/main" id="{16E2EF39-1713-C9A0-D489-B35A46FAC0C7}"/>
              </a:ext>
            </a:extLst>
          </p:cNvPr>
          <p:cNvGrpSpPr/>
          <p:nvPr/>
        </p:nvGrpSpPr>
        <p:grpSpPr>
          <a:xfrm>
            <a:off x="7186593" y="2944086"/>
            <a:ext cx="3066646" cy="1020572"/>
            <a:chOff x="2800809" y="5748936"/>
            <a:chExt cx="2681672" cy="653515"/>
          </a:xfrm>
        </p:grpSpPr>
        <p:sp>
          <p:nvSpPr>
            <p:cNvPr id="29" name="二等辺三角形 28">
              <a:extLst>
                <a:ext uri="{FF2B5EF4-FFF2-40B4-BE49-F238E27FC236}">
                  <a16:creationId xmlns:a16="http://schemas.microsoft.com/office/drawing/2014/main" id="{4F17F185-FDD0-36B6-D67C-BF6624CC9FF7}"/>
                </a:ext>
              </a:extLst>
            </p:cNvPr>
            <p:cNvSpPr/>
            <p:nvPr/>
          </p:nvSpPr>
          <p:spPr>
            <a:xfrm rot="7556642">
              <a:off x="4889764" y="6176625"/>
              <a:ext cx="178376" cy="273275"/>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四角形: 角を丸くする 35">
              <a:extLst>
                <a:ext uri="{FF2B5EF4-FFF2-40B4-BE49-F238E27FC236}">
                  <a16:creationId xmlns:a16="http://schemas.microsoft.com/office/drawing/2014/main" id="{6B0AFC57-A512-9B3A-FACF-62E3C61A5786}"/>
                </a:ext>
              </a:extLst>
            </p:cNvPr>
            <p:cNvSpPr/>
            <p:nvPr/>
          </p:nvSpPr>
          <p:spPr>
            <a:xfrm>
              <a:off x="2800809" y="5748936"/>
              <a:ext cx="2681672" cy="585247"/>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ステータスが提出済みとなります。</a:t>
              </a:r>
            </a:p>
          </p:txBody>
        </p:sp>
      </p:grpSp>
    </p:spTree>
    <p:extLst>
      <p:ext uri="{BB962C8B-B14F-4D97-AF65-F5344CB8AC3E}">
        <p14:creationId xmlns:p14="http://schemas.microsoft.com/office/powerpoint/2010/main" val="1296904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386EE56-209A-F23F-6B2D-B09534047555}"/>
              </a:ext>
            </a:extLst>
          </p:cNvPr>
          <p:cNvGrpSpPr/>
          <p:nvPr/>
        </p:nvGrpSpPr>
        <p:grpSpPr>
          <a:xfrm>
            <a:off x="1653110" y="2562706"/>
            <a:ext cx="1964808" cy="1732588"/>
            <a:chOff x="1244736" y="1871958"/>
            <a:chExt cx="2208853" cy="1732588"/>
          </a:xfrm>
        </p:grpSpPr>
        <p:sp>
          <p:nvSpPr>
            <p:cNvPr id="4" name="正方形/長方形 3">
              <a:extLst>
                <a:ext uri="{FF2B5EF4-FFF2-40B4-BE49-F238E27FC236}">
                  <a16:creationId xmlns:a16="http://schemas.microsoft.com/office/drawing/2014/main" id="{D6A8DF7D-8A4B-6CF8-3213-6AA69CB43FB4}"/>
                </a:ext>
              </a:extLst>
            </p:cNvPr>
            <p:cNvSpPr/>
            <p:nvPr/>
          </p:nvSpPr>
          <p:spPr>
            <a:xfrm>
              <a:off x="1244736" y="1871958"/>
              <a:ext cx="2208853" cy="173258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04B3811-7247-4863-E027-86BE419FB6A1}"/>
                </a:ext>
              </a:extLst>
            </p:cNvPr>
            <p:cNvSpPr txBox="1"/>
            <p:nvPr/>
          </p:nvSpPr>
          <p:spPr>
            <a:xfrm>
              <a:off x="1470273" y="2123849"/>
              <a:ext cx="1757778" cy="1323439"/>
            </a:xfrm>
            <a:prstGeom prst="rect">
              <a:avLst/>
            </a:prstGeom>
            <a:noFill/>
          </p:spPr>
          <p:txBody>
            <a:bodyPr wrap="square" rtlCol="0">
              <a:spAutoFit/>
            </a:bodyPr>
            <a:lstStyle/>
            <a:p>
              <a:r>
                <a:rPr kumimoji="1" lang="en-US" altLang="ja-JP" sz="8000" dirty="0">
                  <a:solidFill>
                    <a:srgbClr val="171C61"/>
                  </a:solidFill>
                  <a:latin typeface="Arial Black" panose="020B0A04020102020204" pitchFamily="34" charset="0"/>
                  <a:cs typeface="Aharoni" panose="020B0604020202020204" pitchFamily="2" charset="-79"/>
                </a:rPr>
                <a:t>05</a:t>
              </a:r>
              <a:endParaRPr kumimoji="1" lang="ja-JP" altLang="en-US" sz="8000" dirty="0">
                <a:solidFill>
                  <a:srgbClr val="171C61"/>
                </a:solidFill>
                <a:latin typeface="Arial Black" panose="020B0A04020102020204" pitchFamily="34" charset="0"/>
                <a:cs typeface="Aharoni" panose="020B0604020202020204" pitchFamily="2" charset="-79"/>
              </a:endParaRPr>
            </a:p>
          </p:txBody>
        </p:sp>
      </p:grpSp>
      <p:sp>
        <p:nvSpPr>
          <p:cNvPr id="6" name="テキスト ボックス 5">
            <a:extLst>
              <a:ext uri="{FF2B5EF4-FFF2-40B4-BE49-F238E27FC236}">
                <a16:creationId xmlns:a16="http://schemas.microsoft.com/office/drawing/2014/main" id="{73AA58DD-47D4-7681-BD8A-616CE209141B}"/>
              </a:ext>
            </a:extLst>
          </p:cNvPr>
          <p:cNvSpPr txBox="1"/>
          <p:nvPr/>
        </p:nvSpPr>
        <p:spPr>
          <a:xfrm>
            <a:off x="4271490" y="2921168"/>
            <a:ext cx="6599710" cy="1015663"/>
          </a:xfrm>
          <a:prstGeom prst="rect">
            <a:avLst/>
          </a:prstGeom>
          <a:noFill/>
        </p:spPr>
        <p:txBody>
          <a:bodyPr wrap="square" rtlCol="0">
            <a:spAutoFit/>
          </a:bodyPr>
          <a:lstStyle/>
          <a:p>
            <a:r>
              <a:rPr kumimoji="1" lang="ja-JP" altLang="en-US" sz="6000" b="1" dirty="0">
                <a:solidFill>
                  <a:schemeClr val="bg1"/>
                </a:solidFill>
                <a:latin typeface="HG丸ｺﾞｼｯｸM-PRO" panose="020F0600000000000000" pitchFamily="50" charset="-128"/>
                <a:ea typeface="HG丸ｺﾞｼｯｸM-PRO" panose="020F0600000000000000" pitchFamily="50" charset="-128"/>
              </a:rPr>
              <a:t>差し戻し後の対応</a:t>
            </a:r>
          </a:p>
        </p:txBody>
      </p:sp>
      <p:sp>
        <p:nvSpPr>
          <p:cNvPr id="7" name="正方形/長方形 6">
            <a:extLst>
              <a:ext uri="{FF2B5EF4-FFF2-40B4-BE49-F238E27FC236}">
                <a16:creationId xmlns:a16="http://schemas.microsoft.com/office/drawing/2014/main" id="{9644FF78-6434-CF3E-313A-9221B9670967}"/>
              </a:ext>
            </a:extLst>
          </p:cNvPr>
          <p:cNvSpPr/>
          <p:nvPr/>
        </p:nvSpPr>
        <p:spPr>
          <a:xfrm>
            <a:off x="560773" y="486053"/>
            <a:ext cx="11070454" cy="588589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44205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グループ化 109">
            <a:extLst>
              <a:ext uri="{FF2B5EF4-FFF2-40B4-BE49-F238E27FC236}">
                <a16:creationId xmlns:a16="http://schemas.microsoft.com/office/drawing/2014/main" id="{5DC7DDD8-323F-9C2E-DC8E-D35879A0FB07}"/>
              </a:ext>
            </a:extLst>
          </p:cNvPr>
          <p:cNvGrpSpPr/>
          <p:nvPr/>
        </p:nvGrpSpPr>
        <p:grpSpPr>
          <a:xfrm>
            <a:off x="1185802" y="1478304"/>
            <a:ext cx="10300396" cy="4425992"/>
            <a:chOff x="1412632" y="1216004"/>
            <a:chExt cx="10300396" cy="4425992"/>
          </a:xfrm>
        </p:grpSpPr>
        <p:grpSp>
          <p:nvGrpSpPr>
            <p:cNvPr id="111" name="グループ化 110">
              <a:extLst>
                <a:ext uri="{FF2B5EF4-FFF2-40B4-BE49-F238E27FC236}">
                  <a16:creationId xmlns:a16="http://schemas.microsoft.com/office/drawing/2014/main" id="{72AE8815-4069-30F8-4CDC-650B594D6867}"/>
                </a:ext>
              </a:extLst>
            </p:cNvPr>
            <p:cNvGrpSpPr/>
            <p:nvPr/>
          </p:nvGrpSpPr>
          <p:grpSpPr>
            <a:xfrm>
              <a:off x="1412632" y="1216004"/>
              <a:ext cx="3029441" cy="4425992"/>
              <a:chOff x="936000" y="1528572"/>
              <a:chExt cx="2443079" cy="4425992"/>
            </a:xfrm>
          </p:grpSpPr>
          <p:grpSp>
            <p:nvGrpSpPr>
              <p:cNvPr id="131" name="グループ化 130">
                <a:extLst>
                  <a:ext uri="{FF2B5EF4-FFF2-40B4-BE49-F238E27FC236}">
                    <a16:creationId xmlns:a16="http://schemas.microsoft.com/office/drawing/2014/main" id="{5FFE8988-374F-570B-DCDD-82B0F914CCEA}"/>
                  </a:ext>
                </a:extLst>
              </p:cNvPr>
              <p:cNvGrpSpPr/>
              <p:nvPr/>
            </p:nvGrpSpPr>
            <p:grpSpPr>
              <a:xfrm>
                <a:off x="936000" y="1528572"/>
                <a:ext cx="2026525" cy="4425992"/>
                <a:chOff x="936000" y="1528572"/>
                <a:chExt cx="2026525" cy="4425992"/>
              </a:xfrm>
            </p:grpSpPr>
            <p:grpSp>
              <p:nvGrpSpPr>
                <p:cNvPr id="133" name="グループ化 132">
                  <a:extLst>
                    <a:ext uri="{FF2B5EF4-FFF2-40B4-BE49-F238E27FC236}">
                      <a16:creationId xmlns:a16="http://schemas.microsoft.com/office/drawing/2014/main" id="{705EF3EB-7B98-0205-0042-BD412F504E83}"/>
                    </a:ext>
                  </a:extLst>
                </p:cNvPr>
                <p:cNvGrpSpPr/>
                <p:nvPr/>
              </p:nvGrpSpPr>
              <p:grpSpPr>
                <a:xfrm>
                  <a:off x="936000" y="1528572"/>
                  <a:ext cx="2026525" cy="4425992"/>
                  <a:chOff x="936000" y="1155192"/>
                  <a:chExt cx="1897285" cy="4425992"/>
                </a:xfrm>
              </p:grpSpPr>
              <p:sp>
                <p:nvSpPr>
                  <p:cNvPr id="135" name="四角形: 角を丸くする 134">
                    <a:extLst>
                      <a:ext uri="{FF2B5EF4-FFF2-40B4-BE49-F238E27FC236}">
                        <a16:creationId xmlns:a16="http://schemas.microsoft.com/office/drawing/2014/main" id="{E4CAC9AC-800F-B029-F85C-FBE8663E0416}"/>
                      </a:ext>
                    </a:extLst>
                  </p:cNvPr>
                  <p:cNvSpPr/>
                  <p:nvPr/>
                </p:nvSpPr>
                <p:spPr>
                  <a:xfrm>
                    <a:off x="1095239" y="1261184"/>
                    <a:ext cx="1738046" cy="43200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bg1"/>
                        </a:solidFill>
                        <a:latin typeface="HG丸ｺﾞｼｯｸM-PRO" panose="020F0600000000000000" pitchFamily="50" charset="-128"/>
                        <a:ea typeface="HG丸ｺﾞｼｯｸM-PRO" panose="020F0600000000000000" pitchFamily="50" charset="-128"/>
                      </a:rPr>
                      <a:t>差し戻されると</a:t>
                    </a: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bg1"/>
                        </a:solidFill>
                        <a:latin typeface="HG丸ｺﾞｼｯｸM-PRO" panose="020F0600000000000000" pitchFamily="50" charset="-128"/>
                        <a:ea typeface="HG丸ｺﾞｼｯｸM-PRO" panose="020F0600000000000000" pitchFamily="50" charset="-128"/>
                      </a:rPr>
                      <a:t>通知が届く</a:t>
                    </a: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p:txBody>
              </p:sp>
              <p:sp>
                <p:nvSpPr>
                  <p:cNvPr id="136" name="四角形: 角を丸くする 135">
                    <a:extLst>
                      <a:ext uri="{FF2B5EF4-FFF2-40B4-BE49-F238E27FC236}">
                        <a16:creationId xmlns:a16="http://schemas.microsoft.com/office/drawing/2014/main" id="{E1942D13-769F-06D3-F927-6BF98BD51048}"/>
                      </a:ext>
                    </a:extLst>
                  </p:cNvPr>
                  <p:cNvSpPr/>
                  <p:nvPr/>
                </p:nvSpPr>
                <p:spPr>
                  <a:xfrm>
                    <a:off x="936000" y="1155192"/>
                    <a:ext cx="1121400"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grpSp>
            <p:sp>
              <p:nvSpPr>
                <p:cNvPr id="134" name="正方形/長方形 133">
                  <a:extLst>
                    <a:ext uri="{FF2B5EF4-FFF2-40B4-BE49-F238E27FC236}">
                      <a16:creationId xmlns:a16="http://schemas.microsoft.com/office/drawing/2014/main" id="{FBE39EA2-7BF8-275B-7873-3A3484B61930}"/>
                    </a:ext>
                  </a:extLst>
                </p:cNvPr>
                <p:cNvSpPr/>
                <p:nvPr/>
              </p:nvSpPr>
              <p:spPr>
                <a:xfrm>
                  <a:off x="1277015" y="3124200"/>
                  <a:ext cx="151458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2" name="グラフィックス 131" descr="再生 単色塗りつぶし">
                <a:extLst>
                  <a:ext uri="{FF2B5EF4-FFF2-40B4-BE49-F238E27FC236}">
                    <a16:creationId xmlns:a16="http://schemas.microsoft.com/office/drawing/2014/main" id="{51C287EF-D00D-C2E6-D7FA-671906B6B9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9079" y="3676598"/>
                <a:ext cx="540000" cy="700742"/>
              </a:xfrm>
              <a:prstGeom prst="rect">
                <a:avLst/>
              </a:prstGeom>
            </p:spPr>
          </p:pic>
        </p:grpSp>
        <p:grpSp>
          <p:nvGrpSpPr>
            <p:cNvPr id="112" name="グループ化 111">
              <a:extLst>
                <a:ext uri="{FF2B5EF4-FFF2-40B4-BE49-F238E27FC236}">
                  <a16:creationId xmlns:a16="http://schemas.microsoft.com/office/drawing/2014/main" id="{4CF8E7CF-B49F-C690-403C-D6DB4B5FEB7D}"/>
                </a:ext>
              </a:extLst>
            </p:cNvPr>
            <p:cNvGrpSpPr/>
            <p:nvPr/>
          </p:nvGrpSpPr>
          <p:grpSpPr>
            <a:xfrm>
              <a:off x="4006351" y="1216004"/>
              <a:ext cx="3039624" cy="4425992"/>
              <a:chOff x="3127813" y="1528572"/>
              <a:chExt cx="2451291" cy="4425992"/>
            </a:xfrm>
          </p:grpSpPr>
          <p:grpSp>
            <p:nvGrpSpPr>
              <p:cNvPr id="125" name="グループ化 124">
                <a:extLst>
                  <a:ext uri="{FF2B5EF4-FFF2-40B4-BE49-F238E27FC236}">
                    <a16:creationId xmlns:a16="http://schemas.microsoft.com/office/drawing/2014/main" id="{BB1D55A8-5B64-BFBD-ACA5-E7AD85ED7003}"/>
                  </a:ext>
                </a:extLst>
              </p:cNvPr>
              <p:cNvGrpSpPr/>
              <p:nvPr/>
            </p:nvGrpSpPr>
            <p:grpSpPr>
              <a:xfrm>
                <a:off x="3127813" y="1528572"/>
                <a:ext cx="2026525" cy="4425992"/>
                <a:chOff x="3095731" y="1528572"/>
                <a:chExt cx="2026525" cy="4425992"/>
              </a:xfrm>
            </p:grpSpPr>
            <p:grpSp>
              <p:nvGrpSpPr>
                <p:cNvPr id="127" name="グループ化 126">
                  <a:extLst>
                    <a:ext uri="{FF2B5EF4-FFF2-40B4-BE49-F238E27FC236}">
                      <a16:creationId xmlns:a16="http://schemas.microsoft.com/office/drawing/2014/main" id="{7C8E55A0-60B5-CA3E-4CE8-A2287CDB00C7}"/>
                    </a:ext>
                  </a:extLst>
                </p:cNvPr>
                <p:cNvGrpSpPr/>
                <p:nvPr/>
              </p:nvGrpSpPr>
              <p:grpSpPr>
                <a:xfrm>
                  <a:off x="3095731" y="1528572"/>
                  <a:ext cx="2026525" cy="4425992"/>
                  <a:chOff x="936000" y="1155192"/>
                  <a:chExt cx="1897285" cy="4425992"/>
                </a:xfrm>
              </p:grpSpPr>
              <p:sp>
                <p:nvSpPr>
                  <p:cNvPr id="129" name="四角形: 角を丸くする 128">
                    <a:extLst>
                      <a:ext uri="{FF2B5EF4-FFF2-40B4-BE49-F238E27FC236}">
                        <a16:creationId xmlns:a16="http://schemas.microsoft.com/office/drawing/2014/main" id="{21B40D32-4AA9-91E6-B9E5-B297F1024697}"/>
                      </a:ext>
                    </a:extLst>
                  </p:cNvPr>
                  <p:cNvSpPr/>
                  <p:nvPr/>
                </p:nvSpPr>
                <p:spPr>
                  <a:xfrm>
                    <a:off x="1095239" y="1261184"/>
                    <a:ext cx="1738046" cy="43200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lang="en-US" altLang="ja-JP" dirty="0">
                      <a:latin typeface="HG丸ｺﾞｼｯｸM-PRO" panose="020F0600000000000000" pitchFamily="50" charset="-128"/>
                      <a:ea typeface="HG丸ｺﾞｼｯｸM-PRO" panose="020F0600000000000000" pitchFamily="50" charset="-128"/>
                    </a:endParaRPr>
                  </a:p>
                  <a:p>
                    <a:pPr algn="ctr"/>
                    <a:r>
                      <a:rPr lang="ja-JP" altLang="en-US" dirty="0">
                        <a:solidFill>
                          <a:schemeClr val="bg1"/>
                        </a:solidFill>
                        <a:latin typeface="HG丸ｺﾞｼｯｸM-PRO" panose="020F0600000000000000" pitchFamily="50" charset="-128"/>
                        <a:ea typeface="HG丸ｺﾞｼｯｸM-PRO" panose="020F0600000000000000" pitchFamily="50" charset="-128"/>
                      </a:rPr>
                      <a:t>通知内容を</a:t>
                    </a:r>
                    <a:endParaRPr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dirty="0">
                        <a:solidFill>
                          <a:schemeClr val="bg1"/>
                        </a:solidFill>
                        <a:latin typeface="HG丸ｺﾞｼｯｸM-PRO" panose="020F0600000000000000" pitchFamily="50" charset="-128"/>
                        <a:ea typeface="HG丸ｺﾞｼｯｸM-PRO" panose="020F0600000000000000" pitchFamily="50" charset="-128"/>
                      </a:rPr>
                      <a:t>確認する</a:t>
                    </a:r>
                    <a:endParaRPr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lang="en-US" altLang="ja-JP" dirty="0">
                      <a:solidFill>
                        <a:schemeClr val="tx1"/>
                      </a:solidFill>
                      <a:latin typeface="HG丸ｺﾞｼｯｸM-PRO" panose="020F0600000000000000" pitchFamily="50" charset="-128"/>
                      <a:ea typeface="HG丸ｺﾞｼｯｸM-PRO" panose="020F0600000000000000" pitchFamily="50" charset="-128"/>
                    </a:endParaRPr>
                  </a:p>
                </p:txBody>
              </p:sp>
              <p:sp>
                <p:nvSpPr>
                  <p:cNvPr id="130" name="四角形: 角を丸くする 129">
                    <a:extLst>
                      <a:ext uri="{FF2B5EF4-FFF2-40B4-BE49-F238E27FC236}">
                        <a16:creationId xmlns:a16="http://schemas.microsoft.com/office/drawing/2014/main" id="{1B0936DD-7FD7-8ED6-BAA8-4B4142849734}"/>
                      </a:ext>
                    </a:extLst>
                  </p:cNvPr>
                  <p:cNvSpPr/>
                  <p:nvPr/>
                </p:nvSpPr>
                <p:spPr>
                  <a:xfrm>
                    <a:off x="936000" y="1155192"/>
                    <a:ext cx="1121400"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STEP2 </a:t>
                    </a:r>
                  </a:p>
                </p:txBody>
              </p:sp>
            </p:grpSp>
            <p:sp>
              <p:nvSpPr>
                <p:cNvPr id="128" name="正方形/長方形 127">
                  <a:extLst>
                    <a:ext uri="{FF2B5EF4-FFF2-40B4-BE49-F238E27FC236}">
                      <a16:creationId xmlns:a16="http://schemas.microsoft.com/office/drawing/2014/main" id="{E4155361-01B2-8849-5D2A-C8BE1E48A666}"/>
                    </a:ext>
                  </a:extLst>
                </p:cNvPr>
                <p:cNvSpPr/>
                <p:nvPr/>
              </p:nvSpPr>
              <p:spPr>
                <a:xfrm>
                  <a:off x="3424093" y="3124200"/>
                  <a:ext cx="151458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6" name="グラフィックス 125" descr="再生 単色塗りつぶし">
                <a:extLst>
                  <a:ext uri="{FF2B5EF4-FFF2-40B4-BE49-F238E27FC236}">
                    <a16:creationId xmlns:a16="http://schemas.microsoft.com/office/drawing/2014/main" id="{D3E4B7E7-EDB1-5CD0-541B-AD901AB624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39104" y="3676598"/>
                <a:ext cx="540000" cy="700742"/>
              </a:xfrm>
              <a:prstGeom prst="rect">
                <a:avLst/>
              </a:prstGeom>
            </p:spPr>
          </p:pic>
        </p:grpSp>
        <p:grpSp>
          <p:nvGrpSpPr>
            <p:cNvPr id="113" name="グループ化 112">
              <a:extLst>
                <a:ext uri="{FF2B5EF4-FFF2-40B4-BE49-F238E27FC236}">
                  <a16:creationId xmlns:a16="http://schemas.microsoft.com/office/drawing/2014/main" id="{2DFEE0C0-726C-91DC-6FE2-1058C7471072}"/>
                </a:ext>
              </a:extLst>
            </p:cNvPr>
            <p:cNvGrpSpPr/>
            <p:nvPr/>
          </p:nvGrpSpPr>
          <p:grpSpPr>
            <a:xfrm>
              <a:off x="6610253" y="1216004"/>
              <a:ext cx="3025588" cy="4425992"/>
              <a:chOff x="5330564" y="1528572"/>
              <a:chExt cx="2439972" cy="4425992"/>
            </a:xfrm>
          </p:grpSpPr>
          <p:grpSp>
            <p:nvGrpSpPr>
              <p:cNvPr id="119" name="グループ化 118">
                <a:extLst>
                  <a:ext uri="{FF2B5EF4-FFF2-40B4-BE49-F238E27FC236}">
                    <a16:creationId xmlns:a16="http://schemas.microsoft.com/office/drawing/2014/main" id="{B3ADE9EF-C785-4159-51B2-07961159C0AA}"/>
                  </a:ext>
                </a:extLst>
              </p:cNvPr>
              <p:cNvGrpSpPr/>
              <p:nvPr/>
            </p:nvGrpSpPr>
            <p:grpSpPr>
              <a:xfrm>
                <a:off x="5330564" y="1528572"/>
                <a:ext cx="2026525" cy="4425992"/>
                <a:chOff x="5255462" y="1528572"/>
                <a:chExt cx="2026525" cy="4425992"/>
              </a:xfrm>
            </p:grpSpPr>
            <p:grpSp>
              <p:nvGrpSpPr>
                <p:cNvPr id="121" name="グループ化 120">
                  <a:extLst>
                    <a:ext uri="{FF2B5EF4-FFF2-40B4-BE49-F238E27FC236}">
                      <a16:creationId xmlns:a16="http://schemas.microsoft.com/office/drawing/2014/main" id="{BD58DCC1-D385-6566-18AD-58E5D168AD31}"/>
                    </a:ext>
                  </a:extLst>
                </p:cNvPr>
                <p:cNvGrpSpPr/>
                <p:nvPr/>
              </p:nvGrpSpPr>
              <p:grpSpPr>
                <a:xfrm>
                  <a:off x="5255462" y="1528572"/>
                  <a:ext cx="2026525" cy="4425992"/>
                  <a:chOff x="936000" y="1155192"/>
                  <a:chExt cx="1897285" cy="4425992"/>
                </a:xfrm>
              </p:grpSpPr>
              <p:sp>
                <p:nvSpPr>
                  <p:cNvPr id="123" name="四角形: 角を丸くする 122">
                    <a:extLst>
                      <a:ext uri="{FF2B5EF4-FFF2-40B4-BE49-F238E27FC236}">
                        <a16:creationId xmlns:a16="http://schemas.microsoft.com/office/drawing/2014/main" id="{428D71F6-F724-9462-BF5D-C4FE930D11EB}"/>
                      </a:ext>
                    </a:extLst>
                  </p:cNvPr>
                  <p:cNvSpPr/>
                  <p:nvPr/>
                </p:nvSpPr>
                <p:spPr>
                  <a:xfrm>
                    <a:off x="1095239" y="1261184"/>
                    <a:ext cx="1738046" cy="43200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bg1"/>
                        </a:solidFill>
                        <a:latin typeface="HG丸ｺﾞｼｯｸM-PRO" panose="020F0600000000000000" pitchFamily="50" charset="-128"/>
                        <a:ea typeface="HG丸ｺﾞｼｯｸM-PRO" panose="020F0600000000000000" pitchFamily="50" charset="-128"/>
                      </a:rPr>
                      <a:t>内容を</a:t>
                    </a: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bg1"/>
                        </a:solidFill>
                        <a:latin typeface="HG丸ｺﾞｼｯｸM-PRO" panose="020F0600000000000000" pitchFamily="50" charset="-128"/>
                        <a:ea typeface="HG丸ｺﾞｼｯｸM-PRO" panose="020F0600000000000000" pitchFamily="50" charset="-128"/>
                      </a:rPr>
                      <a:t>修正する</a:t>
                    </a: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p:txBody>
              </p:sp>
              <p:sp>
                <p:nvSpPr>
                  <p:cNvPr id="124" name="四角形: 角を丸くする 123">
                    <a:extLst>
                      <a:ext uri="{FF2B5EF4-FFF2-40B4-BE49-F238E27FC236}">
                        <a16:creationId xmlns:a16="http://schemas.microsoft.com/office/drawing/2014/main" id="{F6757F1D-D1CA-AE01-5DA8-CB33E40388DA}"/>
                      </a:ext>
                    </a:extLst>
                  </p:cNvPr>
                  <p:cNvSpPr/>
                  <p:nvPr/>
                </p:nvSpPr>
                <p:spPr>
                  <a:xfrm>
                    <a:off x="936000" y="1155192"/>
                    <a:ext cx="1121400"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STEP3</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grpSp>
            <p:sp>
              <p:nvSpPr>
                <p:cNvPr id="122" name="正方形/長方形 121">
                  <a:extLst>
                    <a:ext uri="{FF2B5EF4-FFF2-40B4-BE49-F238E27FC236}">
                      <a16:creationId xmlns:a16="http://schemas.microsoft.com/office/drawing/2014/main" id="{7B8659D2-6871-8E8C-2C91-53A051F6C356}"/>
                    </a:ext>
                  </a:extLst>
                </p:cNvPr>
                <p:cNvSpPr/>
                <p:nvPr/>
              </p:nvSpPr>
              <p:spPr>
                <a:xfrm>
                  <a:off x="5572505" y="3124200"/>
                  <a:ext cx="151458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0" name="グラフィックス 119" descr="再生 単色塗りつぶし">
                <a:extLst>
                  <a:ext uri="{FF2B5EF4-FFF2-40B4-BE49-F238E27FC236}">
                    <a16:creationId xmlns:a16="http://schemas.microsoft.com/office/drawing/2014/main" id="{E6E6477A-C55F-FBB6-3375-9314E854A3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0536" y="3659527"/>
                <a:ext cx="540000" cy="700742"/>
              </a:xfrm>
              <a:prstGeom prst="rect">
                <a:avLst/>
              </a:prstGeom>
            </p:spPr>
          </p:pic>
        </p:grpSp>
        <p:grpSp>
          <p:nvGrpSpPr>
            <p:cNvPr id="114" name="グループ化 113">
              <a:extLst>
                <a:ext uri="{FF2B5EF4-FFF2-40B4-BE49-F238E27FC236}">
                  <a16:creationId xmlns:a16="http://schemas.microsoft.com/office/drawing/2014/main" id="{55039E24-5CB8-3EEC-64BE-30B8EFB254DD}"/>
                </a:ext>
              </a:extLst>
            </p:cNvPr>
            <p:cNvGrpSpPr/>
            <p:nvPr/>
          </p:nvGrpSpPr>
          <p:grpSpPr>
            <a:xfrm>
              <a:off x="9200118" y="1216004"/>
              <a:ext cx="2512910" cy="4425992"/>
              <a:chOff x="7415193" y="1528572"/>
              <a:chExt cx="2026525" cy="4425992"/>
            </a:xfrm>
          </p:grpSpPr>
          <p:grpSp>
            <p:nvGrpSpPr>
              <p:cNvPr id="115" name="グループ化 114">
                <a:extLst>
                  <a:ext uri="{FF2B5EF4-FFF2-40B4-BE49-F238E27FC236}">
                    <a16:creationId xmlns:a16="http://schemas.microsoft.com/office/drawing/2014/main" id="{6DF8B76E-6110-1935-B2F0-5EBBB8A3DDBD}"/>
                  </a:ext>
                </a:extLst>
              </p:cNvPr>
              <p:cNvGrpSpPr/>
              <p:nvPr/>
            </p:nvGrpSpPr>
            <p:grpSpPr>
              <a:xfrm>
                <a:off x="7415193" y="1528572"/>
                <a:ext cx="2026525" cy="4425992"/>
                <a:chOff x="936000" y="1155192"/>
                <a:chExt cx="1897285" cy="4425992"/>
              </a:xfrm>
            </p:grpSpPr>
            <p:sp>
              <p:nvSpPr>
                <p:cNvPr id="117" name="四角形: 角を丸くする 116">
                  <a:extLst>
                    <a:ext uri="{FF2B5EF4-FFF2-40B4-BE49-F238E27FC236}">
                      <a16:creationId xmlns:a16="http://schemas.microsoft.com/office/drawing/2014/main" id="{A3F6D731-40E0-8893-4EFD-BCF1EAD5CE39}"/>
                    </a:ext>
                  </a:extLst>
                </p:cNvPr>
                <p:cNvSpPr/>
                <p:nvPr/>
              </p:nvSpPr>
              <p:spPr>
                <a:xfrm>
                  <a:off x="1095239" y="1261184"/>
                  <a:ext cx="1738046" cy="43200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bg1"/>
                      </a:solidFill>
                      <a:latin typeface="HG丸ｺﾞｼｯｸM-PRO" panose="020F0600000000000000" pitchFamily="50" charset="-128"/>
                      <a:ea typeface="HG丸ｺﾞｼｯｸM-PRO" panose="020F0600000000000000" pitchFamily="50" charset="-128"/>
                    </a:rPr>
                    <a:t>変更内容を</a:t>
                  </a: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bg1"/>
                      </a:solidFill>
                      <a:latin typeface="HG丸ｺﾞｼｯｸM-PRO" panose="020F0600000000000000" pitchFamily="50" charset="-128"/>
                      <a:ea typeface="HG丸ｺﾞｼｯｸM-PRO" panose="020F0600000000000000" pitchFamily="50" charset="-128"/>
                    </a:rPr>
                    <a:t>提出する</a:t>
                  </a: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p:txBody>
            </p:sp>
            <p:sp>
              <p:nvSpPr>
                <p:cNvPr id="118" name="四角形: 角を丸くする 117">
                  <a:extLst>
                    <a:ext uri="{FF2B5EF4-FFF2-40B4-BE49-F238E27FC236}">
                      <a16:creationId xmlns:a16="http://schemas.microsoft.com/office/drawing/2014/main" id="{C1EC1467-85F3-6596-55C7-2455440B6DCD}"/>
                    </a:ext>
                  </a:extLst>
                </p:cNvPr>
                <p:cNvSpPr/>
                <p:nvPr/>
              </p:nvSpPr>
              <p:spPr>
                <a:xfrm>
                  <a:off x="936000" y="1155192"/>
                  <a:ext cx="1121400"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STEP4</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grpSp>
          <p:sp>
            <p:nvSpPr>
              <p:cNvPr id="116" name="正方形/長方形 115">
                <a:extLst>
                  <a:ext uri="{FF2B5EF4-FFF2-40B4-BE49-F238E27FC236}">
                    <a16:creationId xmlns:a16="http://schemas.microsoft.com/office/drawing/2014/main" id="{16C4C7DA-6235-769B-3DC7-251B2DC23DD3}"/>
                  </a:ext>
                </a:extLst>
              </p:cNvPr>
              <p:cNvSpPr/>
              <p:nvPr/>
            </p:nvSpPr>
            <p:spPr>
              <a:xfrm>
                <a:off x="7756208" y="3124200"/>
                <a:ext cx="151458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 name="テキスト プレースホルダー 1">
            <a:extLst>
              <a:ext uri="{FF2B5EF4-FFF2-40B4-BE49-F238E27FC236}">
                <a16:creationId xmlns:a16="http://schemas.microsoft.com/office/drawing/2014/main" id="{832CB5BB-5450-75C2-ACEB-E26781EABD84}"/>
              </a:ext>
            </a:extLst>
          </p:cNvPr>
          <p:cNvSpPr>
            <a:spLocks noGrp="1"/>
          </p:cNvSpPr>
          <p:nvPr>
            <p:ph type="body" sz="quarter" idx="10"/>
          </p:nvPr>
        </p:nvSpPr>
        <p:spPr/>
        <p:txBody>
          <a:bodyPr>
            <a:normAutofit lnSpcReduction="10000"/>
          </a:bodyPr>
          <a:lstStyle/>
          <a:p>
            <a:r>
              <a:rPr kumimoji="1" lang="en-US" altLang="ja-JP" dirty="0">
                <a:ln w="19050">
                  <a:solidFill>
                    <a:srgbClr val="171C61"/>
                  </a:solidFill>
                </a:ln>
              </a:rPr>
              <a:t>1 </a:t>
            </a:r>
            <a:r>
              <a:rPr kumimoji="1" lang="ja-JP" altLang="en-US" dirty="0"/>
              <a:t>差し戻し後の流れ</a:t>
            </a:r>
          </a:p>
        </p:txBody>
      </p:sp>
      <p:pic>
        <p:nvPicPr>
          <p:cNvPr id="140" name="図 139">
            <a:extLst>
              <a:ext uri="{FF2B5EF4-FFF2-40B4-BE49-F238E27FC236}">
                <a16:creationId xmlns:a16="http://schemas.microsoft.com/office/drawing/2014/main" id="{19F20570-B927-06AF-CCBF-424848227E49}"/>
              </a:ext>
            </a:extLst>
          </p:cNvPr>
          <p:cNvPicPr>
            <a:picLocks noChangeAspect="1"/>
          </p:cNvPicPr>
          <p:nvPr/>
        </p:nvPicPr>
        <p:blipFill>
          <a:blip r:embed="rId5"/>
          <a:stretch>
            <a:fillRect/>
          </a:stretch>
        </p:blipFill>
        <p:spPr>
          <a:xfrm>
            <a:off x="9964447" y="4046837"/>
            <a:ext cx="754359" cy="702335"/>
          </a:xfrm>
          <a:prstGeom prst="rect">
            <a:avLst/>
          </a:prstGeom>
        </p:spPr>
      </p:pic>
      <p:pic>
        <p:nvPicPr>
          <p:cNvPr id="4" name="図 3">
            <a:extLst>
              <a:ext uri="{FF2B5EF4-FFF2-40B4-BE49-F238E27FC236}">
                <a16:creationId xmlns:a16="http://schemas.microsoft.com/office/drawing/2014/main" id="{097FB60B-BD65-3058-717E-46F2D01573C1}"/>
              </a:ext>
            </a:extLst>
          </p:cNvPr>
          <p:cNvPicPr>
            <a:picLocks noChangeAspect="1"/>
          </p:cNvPicPr>
          <p:nvPr/>
        </p:nvPicPr>
        <p:blipFill>
          <a:blip r:embed="rId6"/>
          <a:stretch>
            <a:fillRect/>
          </a:stretch>
        </p:blipFill>
        <p:spPr>
          <a:xfrm>
            <a:off x="2113901" y="4072897"/>
            <a:ext cx="876300" cy="676275"/>
          </a:xfrm>
          <a:prstGeom prst="rect">
            <a:avLst/>
          </a:prstGeom>
        </p:spPr>
      </p:pic>
      <p:pic>
        <p:nvPicPr>
          <p:cNvPr id="8" name="図 7">
            <a:extLst>
              <a:ext uri="{FF2B5EF4-FFF2-40B4-BE49-F238E27FC236}">
                <a16:creationId xmlns:a16="http://schemas.microsoft.com/office/drawing/2014/main" id="{4D16EA7E-7BF8-5C70-8652-A95385F8C662}"/>
              </a:ext>
            </a:extLst>
          </p:cNvPr>
          <p:cNvPicPr>
            <a:picLocks noChangeAspect="1"/>
          </p:cNvPicPr>
          <p:nvPr/>
        </p:nvPicPr>
        <p:blipFill>
          <a:blip r:embed="rId7"/>
          <a:stretch>
            <a:fillRect/>
          </a:stretch>
        </p:blipFill>
        <p:spPr>
          <a:xfrm>
            <a:off x="7161005" y="3888319"/>
            <a:ext cx="1076325" cy="923925"/>
          </a:xfrm>
          <a:prstGeom prst="rect">
            <a:avLst/>
          </a:prstGeom>
        </p:spPr>
      </p:pic>
      <p:pic>
        <p:nvPicPr>
          <p:cNvPr id="16" name="図 15">
            <a:extLst>
              <a:ext uri="{FF2B5EF4-FFF2-40B4-BE49-F238E27FC236}">
                <a16:creationId xmlns:a16="http://schemas.microsoft.com/office/drawing/2014/main" id="{A488DD29-CA17-3C72-E571-7BC3961399A0}"/>
              </a:ext>
            </a:extLst>
          </p:cNvPr>
          <p:cNvPicPr>
            <a:picLocks noChangeAspect="1"/>
          </p:cNvPicPr>
          <p:nvPr/>
        </p:nvPicPr>
        <p:blipFill>
          <a:blip r:embed="rId8"/>
          <a:stretch>
            <a:fillRect/>
          </a:stretch>
        </p:blipFill>
        <p:spPr>
          <a:xfrm>
            <a:off x="4651606" y="4046837"/>
            <a:ext cx="942497" cy="685452"/>
          </a:xfrm>
          <a:prstGeom prst="rect">
            <a:avLst/>
          </a:prstGeom>
        </p:spPr>
      </p:pic>
    </p:spTree>
    <p:extLst>
      <p:ext uri="{BB962C8B-B14F-4D97-AF65-F5344CB8AC3E}">
        <p14:creationId xmlns:p14="http://schemas.microsoft.com/office/powerpoint/2010/main" val="2795742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63132AF-7389-BCCA-EF1B-5D1A593A8635}"/>
              </a:ext>
            </a:extLst>
          </p:cNvPr>
          <p:cNvSpPr/>
          <p:nvPr/>
        </p:nvSpPr>
        <p:spPr>
          <a:xfrm>
            <a:off x="1116000" y="1845675"/>
            <a:ext cx="10440000" cy="4505793"/>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25" name="テキスト プレースホルダー 1">
            <a:extLst>
              <a:ext uri="{FF2B5EF4-FFF2-40B4-BE49-F238E27FC236}">
                <a16:creationId xmlns:a16="http://schemas.microsoft.com/office/drawing/2014/main" id="{6F930B2A-C8BE-E453-9BCF-EC51E3CD3D7B}"/>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差し戻されると通知が届く</a:t>
            </a:r>
          </a:p>
        </p:txBody>
      </p:sp>
      <p:sp>
        <p:nvSpPr>
          <p:cNvPr id="26" name="四角形: 角を丸くする 25">
            <a:extLst>
              <a:ext uri="{FF2B5EF4-FFF2-40B4-BE49-F238E27FC236}">
                <a16:creationId xmlns:a16="http://schemas.microsoft.com/office/drawing/2014/main" id="{8AA16DBE-73A7-0F2D-4A96-D54AF3B73D90}"/>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テキスト プレースホルダー 2">
            <a:extLst>
              <a:ext uri="{FF2B5EF4-FFF2-40B4-BE49-F238E27FC236}">
                <a16:creationId xmlns:a16="http://schemas.microsoft.com/office/drawing/2014/main" id="{ECB97D4A-CDEA-9F8D-6BBA-31FDE397F57A}"/>
              </a:ext>
            </a:extLst>
          </p:cNvPr>
          <p:cNvSpPr>
            <a:spLocks noGrp="1"/>
          </p:cNvSpPr>
          <p:nvPr>
            <p:ph type="body" sz="quarter" idx="11"/>
          </p:nvPr>
        </p:nvSpPr>
        <p:spPr>
          <a:xfrm>
            <a:off x="1026000" y="1080000"/>
            <a:ext cx="10620000" cy="601392"/>
          </a:xfrm>
        </p:spPr>
        <p:txBody>
          <a:bodyPr>
            <a:normAutofit/>
          </a:bodyPr>
          <a:lstStyle/>
          <a:p>
            <a:pPr marL="0">
              <a:spcBef>
                <a:spcPts val="0"/>
              </a:spcBef>
              <a:buSzPts val="1400"/>
            </a:pPr>
            <a:r>
              <a:rPr lang="ja-JP" altLang="en-US" dirty="0">
                <a:solidFill>
                  <a:schemeClr val="tx1"/>
                </a:solidFill>
                <a:cs typeface="Meiryo"/>
                <a:sym typeface="Meiryo"/>
              </a:rPr>
              <a:t>回答に訂正が必要な場合は管理者より回答内容が差し戻しされます。</a:t>
            </a:r>
            <a:br>
              <a:rPr lang="en-US" altLang="ja-JP" dirty="0">
                <a:solidFill>
                  <a:schemeClr val="tx1"/>
                </a:solidFill>
                <a:cs typeface="Meiryo"/>
                <a:sym typeface="Meiryo"/>
              </a:rPr>
            </a:br>
            <a:r>
              <a:rPr lang="ja-JP" altLang="en-US" dirty="0">
                <a:solidFill>
                  <a:schemeClr val="tx1"/>
                </a:solidFill>
                <a:cs typeface="Meiryo"/>
                <a:sym typeface="Meiryo"/>
              </a:rPr>
              <a:t>差し戻しされると、通知が届きます。</a:t>
            </a:r>
          </a:p>
        </p:txBody>
      </p:sp>
      <p:grpSp>
        <p:nvGrpSpPr>
          <p:cNvPr id="8" name="グループ化 7">
            <a:extLst>
              <a:ext uri="{FF2B5EF4-FFF2-40B4-BE49-F238E27FC236}">
                <a16:creationId xmlns:a16="http://schemas.microsoft.com/office/drawing/2014/main" id="{1000323C-F868-46C7-FEB0-01706E75C4EC}"/>
              </a:ext>
            </a:extLst>
          </p:cNvPr>
          <p:cNvGrpSpPr/>
          <p:nvPr/>
        </p:nvGrpSpPr>
        <p:grpSpPr>
          <a:xfrm>
            <a:off x="3906978" y="3037841"/>
            <a:ext cx="4769661" cy="2667726"/>
            <a:chOff x="4588439" y="1896366"/>
            <a:chExt cx="3333003" cy="1764970"/>
          </a:xfrm>
        </p:grpSpPr>
        <p:grpSp>
          <p:nvGrpSpPr>
            <p:cNvPr id="10" name="グループ化 9">
              <a:extLst>
                <a:ext uri="{FF2B5EF4-FFF2-40B4-BE49-F238E27FC236}">
                  <a16:creationId xmlns:a16="http://schemas.microsoft.com/office/drawing/2014/main" id="{41CCE6C7-FD61-8089-D0F9-A982A02A36F8}"/>
                </a:ext>
              </a:extLst>
            </p:cNvPr>
            <p:cNvGrpSpPr/>
            <p:nvPr/>
          </p:nvGrpSpPr>
          <p:grpSpPr>
            <a:xfrm>
              <a:off x="4588439" y="1896366"/>
              <a:ext cx="3333003" cy="1764970"/>
              <a:chOff x="2811849" y="1677022"/>
              <a:chExt cx="3524151" cy="1775374"/>
            </a:xfrm>
          </p:grpSpPr>
          <p:pic>
            <p:nvPicPr>
              <p:cNvPr id="19" name="Google Shape;623;g1501a583adb_0_33">
                <a:extLst>
                  <a:ext uri="{FF2B5EF4-FFF2-40B4-BE49-F238E27FC236}">
                    <a16:creationId xmlns:a16="http://schemas.microsoft.com/office/drawing/2014/main" id="{3975416B-7F26-6DBB-2375-7E0F35CDCD67}"/>
                  </a:ext>
                </a:extLst>
              </p:cNvPr>
              <p:cNvPicPr preferRelativeResize="0"/>
              <p:nvPr/>
            </p:nvPicPr>
            <p:blipFill rotWithShape="1">
              <a:blip r:embed="rId2">
                <a:alphaModFix/>
              </a:blip>
              <a:srcRect l="60086" b="50325"/>
              <a:stretch/>
            </p:blipFill>
            <p:spPr>
              <a:xfrm>
                <a:off x="2811849" y="1681321"/>
                <a:ext cx="3524151" cy="1771075"/>
              </a:xfrm>
              <a:prstGeom prst="rect">
                <a:avLst/>
              </a:prstGeom>
              <a:noFill/>
              <a:ln w="12700" cap="flat" cmpd="sng">
                <a:solidFill>
                  <a:schemeClr val="tx1"/>
                </a:solidFill>
                <a:prstDash val="solid"/>
                <a:round/>
                <a:headEnd type="none" w="sm" len="sm"/>
                <a:tailEnd type="none" w="sm" len="sm"/>
              </a:ln>
            </p:spPr>
          </p:pic>
          <p:sp>
            <p:nvSpPr>
              <p:cNvPr id="21" name="Google Shape;140;gf675c7812c_0_5">
                <a:extLst>
                  <a:ext uri="{FF2B5EF4-FFF2-40B4-BE49-F238E27FC236}">
                    <a16:creationId xmlns:a16="http://schemas.microsoft.com/office/drawing/2014/main" id="{4BDEB638-94BD-BA1E-9FA1-C843734C8436}"/>
                  </a:ext>
                </a:extLst>
              </p:cNvPr>
              <p:cNvSpPr/>
              <p:nvPr/>
            </p:nvSpPr>
            <p:spPr>
              <a:xfrm>
                <a:off x="5506487" y="1677022"/>
                <a:ext cx="411714" cy="393078"/>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grpSp>
          <p:nvGrpSpPr>
            <p:cNvPr id="11" name="グループ化 10">
              <a:extLst>
                <a:ext uri="{FF2B5EF4-FFF2-40B4-BE49-F238E27FC236}">
                  <a16:creationId xmlns:a16="http://schemas.microsoft.com/office/drawing/2014/main" id="{157892A6-D698-6559-AF3A-67CE2D5980BC}"/>
                </a:ext>
              </a:extLst>
            </p:cNvPr>
            <p:cNvGrpSpPr/>
            <p:nvPr/>
          </p:nvGrpSpPr>
          <p:grpSpPr>
            <a:xfrm>
              <a:off x="7508175" y="2100797"/>
              <a:ext cx="209293" cy="306095"/>
              <a:chOff x="7166273" y="5363092"/>
              <a:chExt cx="209293" cy="306095"/>
            </a:xfrm>
          </p:grpSpPr>
          <p:sp>
            <p:nvSpPr>
              <p:cNvPr id="13" name="グラフィックス 17" descr="カーソル 単色塗りつぶし">
                <a:extLst>
                  <a:ext uri="{FF2B5EF4-FFF2-40B4-BE49-F238E27FC236}">
                    <a16:creationId xmlns:a16="http://schemas.microsoft.com/office/drawing/2014/main" id="{A3CF064E-8B26-11B7-DA14-6DE42415A4C7}"/>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14" name="グループ化 13">
                <a:extLst>
                  <a:ext uri="{FF2B5EF4-FFF2-40B4-BE49-F238E27FC236}">
                    <a16:creationId xmlns:a16="http://schemas.microsoft.com/office/drawing/2014/main" id="{7743BBA2-0C45-453A-D919-C83340875F12}"/>
                  </a:ext>
                </a:extLst>
              </p:cNvPr>
              <p:cNvGrpSpPr/>
              <p:nvPr/>
            </p:nvGrpSpPr>
            <p:grpSpPr>
              <a:xfrm rot="2075396">
                <a:off x="7166273" y="5363092"/>
                <a:ext cx="209293" cy="109319"/>
                <a:chOff x="7082309" y="4367678"/>
                <a:chExt cx="293412" cy="109319"/>
              </a:xfrm>
            </p:grpSpPr>
            <p:cxnSp>
              <p:nvCxnSpPr>
                <p:cNvPr id="15" name="直線コネクタ 14">
                  <a:extLst>
                    <a:ext uri="{FF2B5EF4-FFF2-40B4-BE49-F238E27FC236}">
                      <a16:creationId xmlns:a16="http://schemas.microsoft.com/office/drawing/2014/main" id="{B0CEDE40-C828-8DF7-9081-4710FD29369A}"/>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D170BAA7-AE79-5199-BDAD-DE370BB3E30A}"/>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871AC8E-7A98-780A-D356-4292FB87F10C}"/>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grpSp>
        <p:nvGrpSpPr>
          <p:cNvPr id="3" name="グループ化 2">
            <a:extLst>
              <a:ext uri="{FF2B5EF4-FFF2-40B4-BE49-F238E27FC236}">
                <a16:creationId xmlns:a16="http://schemas.microsoft.com/office/drawing/2014/main" id="{8108EC95-977C-12A5-BACB-AB35C7D485D7}"/>
              </a:ext>
            </a:extLst>
          </p:cNvPr>
          <p:cNvGrpSpPr/>
          <p:nvPr/>
        </p:nvGrpSpPr>
        <p:grpSpPr>
          <a:xfrm>
            <a:off x="1590677" y="2574607"/>
            <a:ext cx="3252342" cy="980203"/>
            <a:chOff x="2189849" y="5748939"/>
            <a:chExt cx="2844056" cy="627665"/>
          </a:xfrm>
        </p:grpSpPr>
        <p:sp>
          <p:nvSpPr>
            <p:cNvPr id="5" name="二等辺三角形 4">
              <a:extLst>
                <a:ext uri="{FF2B5EF4-FFF2-40B4-BE49-F238E27FC236}">
                  <a16:creationId xmlns:a16="http://schemas.microsoft.com/office/drawing/2014/main" id="{C6CB1264-4D8F-9BDB-5B3C-C0462CA2CE8F}"/>
                </a:ext>
              </a:extLst>
            </p:cNvPr>
            <p:cNvSpPr/>
            <p:nvPr/>
          </p:nvSpPr>
          <p:spPr>
            <a:xfrm rot="7072138">
              <a:off x="4339150" y="6086324"/>
              <a:ext cx="203796" cy="376763"/>
            </a:xfrm>
            <a:prstGeom prst="triangle">
              <a:avLst>
                <a:gd name="adj" fmla="val 100000"/>
              </a:avLst>
            </a:prstGeom>
            <a:solidFill>
              <a:srgbClr val="F7F16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29A6C6CE-7A93-B568-6AB9-EE873801BCFF}"/>
                </a:ext>
              </a:extLst>
            </p:cNvPr>
            <p:cNvSpPr/>
            <p:nvPr/>
          </p:nvSpPr>
          <p:spPr>
            <a:xfrm>
              <a:off x="2189849" y="5748939"/>
              <a:ext cx="2844056" cy="585247"/>
            </a:xfrm>
            <a:prstGeom prst="roundRect">
              <a:avLst>
                <a:gd name="adj" fmla="val 8044"/>
              </a:avLst>
            </a:prstGeom>
            <a:solidFill>
              <a:srgbClr val="F7F16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ジンジャー人事労務の従業員画面から</a:t>
              </a:r>
              <a:endParaRPr lang="en-US" altLang="ja-JP" dirty="0">
                <a:solidFill>
                  <a:schemeClr val="tx1"/>
                </a:solidFill>
                <a:latin typeface="HG丸ｺﾞｼｯｸM-PRO" panose="020F0600000000000000" pitchFamily="50" charset="-128"/>
                <a:ea typeface="HG丸ｺﾞｼｯｸM-PRO" panose="020F0600000000000000" pitchFamily="50" charset="-128"/>
                <a:cs typeface="Meiryo"/>
                <a:sym typeface="Meiryo"/>
              </a:endParaRPr>
            </a:p>
            <a:p>
              <a:pPr rtl="0">
                <a:spcBef>
                  <a:spcPts val="0"/>
                </a:spcBef>
                <a:spcAft>
                  <a:spcPts val="0"/>
                </a:spcAft>
              </a:pPr>
              <a:r>
                <a:rPr lang="ja-JP" altLang="en-US" dirty="0">
                  <a:solidFill>
                    <a:schemeClr val="tx1"/>
                  </a:solidFill>
                  <a:latin typeface="HG丸ｺﾞｼｯｸM-PRO" panose="020F0600000000000000" pitchFamily="50" charset="-128"/>
                  <a:ea typeface="HG丸ｺﾞｼｯｸM-PRO" panose="020F0600000000000000" pitchFamily="50" charset="-128"/>
                  <a:cs typeface="Meiryo"/>
                  <a:sym typeface="Meiryo"/>
                </a:rPr>
                <a:t>通知をご確認ください。</a:t>
              </a:r>
            </a:p>
          </p:txBody>
        </p:sp>
      </p:grpSp>
    </p:spTree>
    <p:extLst>
      <p:ext uri="{BB962C8B-B14F-4D97-AF65-F5344CB8AC3E}">
        <p14:creationId xmlns:p14="http://schemas.microsoft.com/office/powerpoint/2010/main" val="33357457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0E6446F-A0C5-A8AA-2AE3-4DD8D0D3DA03}"/>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83A1248C-5B87-D414-0DB3-E00DB8A5F6C9}"/>
              </a:ext>
            </a:extLst>
          </p:cNvPr>
          <p:cNvPicPr>
            <a:picLocks noChangeAspect="1"/>
          </p:cNvPicPr>
          <p:nvPr/>
        </p:nvPicPr>
        <p:blipFill>
          <a:blip r:embed="rId2"/>
          <a:stretch>
            <a:fillRect/>
          </a:stretch>
        </p:blipFill>
        <p:spPr>
          <a:xfrm>
            <a:off x="2004576" y="3581538"/>
            <a:ext cx="8193658" cy="1446429"/>
          </a:xfrm>
          <a:prstGeom prst="rect">
            <a:avLst/>
          </a:prstGeom>
          <a:ln>
            <a:solidFill>
              <a:schemeClr val="tx1"/>
            </a:solidFill>
          </a:ln>
        </p:spPr>
      </p:pic>
      <p:sp>
        <p:nvSpPr>
          <p:cNvPr id="25" name="テキスト プレースホルダー 1">
            <a:extLst>
              <a:ext uri="{FF2B5EF4-FFF2-40B4-BE49-F238E27FC236}">
                <a16:creationId xmlns:a16="http://schemas.microsoft.com/office/drawing/2014/main" id="{6F930B2A-C8BE-E453-9BCF-EC51E3CD3D7B}"/>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通知内容を確認する</a:t>
            </a:r>
          </a:p>
        </p:txBody>
      </p:sp>
      <p:sp>
        <p:nvSpPr>
          <p:cNvPr id="26" name="四角形: 角を丸くする 25">
            <a:extLst>
              <a:ext uri="{FF2B5EF4-FFF2-40B4-BE49-F238E27FC236}">
                <a16:creationId xmlns:a16="http://schemas.microsoft.com/office/drawing/2014/main" id="{8AA16DBE-73A7-0F2D-4A96-D54AF3B73D90}"/>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STEP2</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テキスト プレースホルダー 2">
            <a:extLst>
              <a:ext uri="{FF2B5EF4-FFF2-40B4-BE49-F238E27FC236}">
                <a16:creationId xmlns:a16="http://schemas.microsoft.com/office/drawing/2014/main" id="{ECB97D4A-CDEA-9F8D-6BBA-31FDE397F57A}"/>
              </a:ext>
            </a:extLst>
          </p:cNvPr>
          <p:cNvSpPr>
            <a:spLocks noGrp="1"/>
          </p:cNvSpPr>
          <p:nvPr>
            <p:ph type="body" sz="quarter" idx="11"/>
          </p:nvPr>
        </p:nvSpPr>
        <p:spPr>
          <a:xfrm>
            <a:off x="1026000" y="1080000"/>
            <a:ext cx="10620000" cy="601392"/>
          </a:xfrm>
        </p:spPr>
        <p:txBody>
          <a:bodyPr>
            <a:normAutofit/>
          </a:bodyPr>
          <a:lstStyle/>
          <a:p>
            <a:pPr marL="0">
              <a:spcBef>
                <a:spcPts val="0"/>
              </a:spcBef>
              <a:buSzPts val="1400"/>
            </a:pPr>
            <a:r>
              <a:rPr lang="ja-JP" altLang="en-US" dirty="0">
                <a:solidFill>
                  <a:schemeClr val="tx1"/>
                </a:solidFill>
                <a:cs typeface="Meiryo"/>
                <a:sym typeface="Meiryo"/>
              </a:rPr>
              <a:t>通知をクリックした後、年末調整のタブをクリックすると通知内容が確認できます。</a:t>
            </a:r>
          </a:p>
        </p:txBody>
      </p:sp>
      <p:grpSp>
        <p:nvGrpSpPr>
          <p:cNvPr id="19" name="グループ化 18">
            <a:extLst>
              <a:ext uri="{FF2B5EF4-FFF2-40B4-BE49-F238E27FC236}">
                <a16:creationId xmlns:a16="http://schemas.microsoft.com/office/drawing/2014/main" id="{5651614B-EE60-C986-3B59-4C90629E32C8}"/>
              </a:ext>
            </a:extLst>
          </p:cNvPr>
          <p:cNvGrpSpPr/>
          <p:nvPr/>
        </p:nvGrpSpPr>
        <p:grpSpPr>
          <a:xfrm>
            <a:off x="2004576" y="4464229"/>
            <a:ext cx="1475436" cy="433109"/>
            <a:chOff x="1972356" y="5471913"/>
            <a:chExt cx="1475436" cy="433109"/>
          </a:xfrm>
        </p:grpSpPr>
        <p:sp>
          <p:nvSpPr>
            <p:cNvPr id="21" name="Google Shape;140;gf675c7812c_0_5">
              <a:extLst>
                <a:ext uri="{FF2B5EF4-FFF2-40B4-BE49-F238E27FC236}">
                  <a16:creationId xmlns:a16="http://schemas.microsoft.com/office/drawing/2014/main" id="{7BB7A407-97BE-9819-4035-2C5585106849}"/>
                </a:ext>
              </a:extLst>
            </p:cNvPr>
            <p:cNvSpPr/>
            <p:nvPr/>
          </p:nvSpPr>
          <p:spPr>
            <a:xfrm>
              <a:off x="1972356" y="5471913"/>
              <a:ext cx="1266143" cy="344687"/>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22" name="グループ化 21">
              <a:extLst>
                <a:ext uri="{FF2B5EF4-FFF2-40B4-BE49-F238E27FC236}">
                  <a16:creationId xmlns:a16="http://schemas.microsoft.com/office/drawing/2014/main" id="{E65CB1E8-81F4-3602-761E-916AEB6B4AEB}"/>
                </a:ext>
              </a:extLst>
            </p:cNvPr>
            <p:cNvGrpSpPr/>
            <p:nvPr/>
          </p:nvGrpSpPr>
          <p:grpSpPr>
            <a:xfrm>
              <a:off x="3238499" y="5598927"/>
              <a:ext cx="209293" cy="306095"/>
              <a:chOff x="7166273" y="5363092"/>
              <a:chExt cx="209293" cy="306095"/>
            </a:xfrm>
          </p:grpSpPr>
          <p:sp>
            <p:nvSpPr>
              <p:cNvPr id="23" name="グラフィックス 17" descr="カーソル 単色塗りつぶし">
                <a:extLst>
                  <a:ext uri="{FF2B5EF4-FFF2-40B4-BE49-F238E27FC236}">
                    <a16:creationId xmlns:a16="http://schemas.microsoft.com/office/drawing/2014/main" id="{FFC361DC-A52A-707E-7DDE-81D062DB991F}"/>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24" name="グループ化 23">
                <a:extLst>
                  <a:ext uri="{FF2B5EF4-FFF2-40B4-BE49-F238E27FC236}">
                    <a16:creationId xmlns:a16="http://schemas.microsoft.com/office/drawing/2014/main" id="{300778A3-15A7-C78B-78AD-0F9B07FBFECE}"/>
                  </a:ext>
                </a:extLst>
              </p:cNvPr>
              <p:cNvGrpSpPr/>
              <p:nvPr/>
            </p:nvGrpSpPr>
            <p:grpSpPr>
              <a:xfrm rot="2075396">
                <a:off x="7166273" y="5363092"/>
                <a:ext cx="209293" cy="109319"/>
                <a:chOff x="7082309" y="4367678"/>
                <a:chExt cx="293412" cy="109319"/>
              </a:xfrm>
            </p:grpSpPr>
            <p:cxnSp>
              <p:nvCxnSpPr>
                <p:cNvPr id="27" name="直線コネクタ 26">
                  <a:extLst>
                    <a:ext uri="{FF2B5EF4-FFF2-40B4-BE49-F238E27FC236}">
                      <a16:creationId xmlns:a16="http://schemas.microsoft.com/office/drawing/2014/main" id="{3F5EEAF5-4F91-132C-7FE0-E574085B6547}"/>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C85F1B5B-047C-94C6-765D-44E3C3CE7B83}"/>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7E0910C2-8DB5-E26B-9177-C999B1022D58}"/>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597680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9C1BE108-2397-E817-09EC-121ADD4F53D0}"/>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14" name="図 13" descr="グラフィカル ユーザー インターフェイス&#10;&#10;自動的に生成された説明">
            <a:extLst>
              <a:ext uri="{FF2B5EF4-FFF2-40B4-BE49-F238E27FC236}">
                <a16:creationId xmlns:a16="http://schemas.microsoft.com/office/drawing/2014/main" id="{5FB9B0FE-9C0F-D36D-609B-F1EF59C342AE}"/>
              </a:ext>
            </a:extLst>
          </p:cNvPr>
          <p:cNvPicPr>
            <a:picLocks noChangeAspect="1"/>
          </p:cNvPicPr>
          <p:nvPr/>
        </p:nvPicPr>
        <p:blipFill>
          <a:blip r:embed="rId2"/>
          <a:stretch>
            <a:fillRect/>
          </a:stretch>
        </p:blipFill>
        <p:spPr>
          <a:xfrm>
            <a:off x="2613013" y="2107524"/>
            <a:ext cx="7380514" cy="3817812"/>
          </a:xfrm>
          <a:prstGeom prst="rect">
            <a:avLst/>
          </a:prstGeom>
        </p:spPr>
      </p:pic>
      <p:sp>
        <p:nvSpPr>
          <p:cNvPr id="25" name="テキスト プレースホルダー 1">
            <a:extLst>
              <a:ext uri="{FF2B5EF4-FFF2-40B4-BE49-F238E27FC236}">
                <a16:creationId xmlns:a16="http://schemas.microsoft.com/office/drawing/2014/main" id="{6F930B2A-C8BE-E453-9BCF-EC51E3CD3D7B}"/>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通知内容を確認する</a:t>
            </a:r>
          </a:p>
        </p:txBody>
      </p:sp>
      <p:sp>
        <p:nvSpPr>
          <p:cNvPr id="26" name="四角形: 角を丸くする 25">
            <a:extLst>
              <a:ext uri="{FF2B5EF4-FFF2-40B4-BE49-F238E27FC236}">
                <a16:creationId xmlns:a16="http://schemas.microsoft.com/office/drawing/2014/main" id="{8AA16DBE-73A7-0F2D-4A96-D54AF3B73D90}"/>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STEP2</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テキスト プレースホルダー 2">
            <a:extLst>
              <a:ext uri="{FF2B5EF4-FFF2-40B4-BE49-F238E27FC236}">
                <a16:creationId xmlns:a16="http://schemas.microsoft.com/office/drawing/2014/main" id="{ECB97D4A-CDEA-9F8D-6BBA-31FDE397F57A}"/>
              </a:ext>
            </a:extLst>
          </p:cNvPr>
          <p:cNvSpPr>
            <a:spLocks noGrp="1"/>
          </p:cNvSpPr>
          <p:nvPr>
            <p:ph type="body" sz="quarter" idx="11"/>
          </p:nvPr>
        </p:nvSpPr>
        <p:spPr>
          <a:xfrm>
            <a:off x="1026000" y="1080000"/>
            <a:ext cx="10620000" cy="601392"/>
          </a:xfrm>
        </p:spPr>
        <p:txBody>
          <a:bodyPr>
            <a:normAutofit/>
          </a:bodyPr>
          <a:lstStyle/>
          <a:p>
            <a:pPr marL="0">
              <a:spcBef>
                <a:spcPts val="0"/>
              </a:spcBef>
              <a:buSzPts val="1400"/>
            </a:pPr>
            <a:r>
              <a:rPr lang="ja-JP" altLang="en-US" dirty="0">
                <a:solidFill>
                  <a:schemeClr val="tx1"/>
                </a:solidFill>
                <a:cs typeface="Meiryo"/>
                <a:sym typeface="Meiryo"/>
              </a:rPr>
              <a:t>アクションマークをクリックし内容を修正してください。</a:t>
            </a:r>
          </a:p>
          <a:p>
            <a:pPr marL="0">
              <a:spcBef>
                <a:spcPts val="0"/>
              </a:spcBef>
              <a:buSzPts val="1400"/>
            </a:pPr>
            <a:endParaRPr lang="ja-JP" altLang="en-US" dirty="0">
              <a:solidFill>
                <a:schemeClr val="tx1"/>
              </a:solidFill>
              <a:cs typeface="Meiryo"/>
              <a:sym typeface="Meiryo"/>
            </a:endParaRPr>
          </a:p>
        </p:txBody>
      </p:sp>
      <p:grpSp>
        <p:nvGrpSpPr>
          <p:cNvPr id="3" name="グループ化 2">
            <a:extLst>
              <a:ext uri="{FF2B5EF4-FFF2-40B4-BE49-F238E27FC236}">
                <a16:creationId xmlns:a16="http://schemas.microsoft.com/office/drawing/2014/main" id="{01D55461-1890-0015-F0B4-71F0CD4A2008}"/>
              </a:ext>
            </a:extLst>
          </p:cNvPr>
          <p:cNvGrpSpPr/>
          <p:nvPr/>
        </p:nvGrpSpPr>
        <p:grpSpPr>
          <a:xfrm>
            <a:off x="8578309" y="5240532"/>
            <a:ext cx="485843" cy="387761"/>
            <a:chOff x="8462057" y="4661238"/>
            <a:chExt cx="561037" cy="463339"/>
          </a:xfrm>
        </p:grpSpPr>
        <p:sp>
          <p:nvSpPr>
            <p:cNvPr id="5" name="Google Shape;140;gf675c7812c_0_5">
              <a:extLst>
                <a:ext uri="{FF2B5EF4-FFF2-40B4-BE49-F238E27FC236}">
                  <a16:creationId xmlns:a16="http://schemas.microsoft.com/office/drawing/2014/main" id="{9C4E89CC-B672-2E9B-FB90-C7A9D56F1BD9}"/>
                </a:ext>
              </a:extLst>
            </p:cNvPr>
            <p:cNvSpPr/>
            <p:nvPr/>
          </p:nvSpPr>
          <p:spPr>
            <a:xfrm>
              <a:off x="8462057" y="4661238"/>
              <a:ext cx="351744" cy="290068"/>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6" name="グループ化 5">
              <a:extLst>
                <a:ext uri="{FF2B5EF4-FFF2-40B4-BE49-F238E27FC236}">
                  <a16:creationId xmlns:a16="http://schemas.microsoft.com/office/drawing/2014/main" id="{2F12DF7E-CFFA-816E-B2D0-2EF1B4594868}"/>
                </a:ext>
              </a:extLst>
            </p:cNvPr>
            <p:cNvGrpSpPr/>
            <p:nvPr/>
          </p:nvGrpSpPr>
          <p:grpSpPr>
            <a:xfrm>
              <a:off x="8813801" y="4818482"/>
              <a:ext cx="209293" cy="306095"/>
              <a:chOff x="7166273" y="5363092"/>
              <a:chExt cx="209293" cy="306095"/>
            </a:xfrm>
          </p:grpSpPr>
          <p:sp>
            <p:nvSpPr>
              <p:cNvPr id="7" name="グラフィックス 17" descr="カーソル 単色塗りつぶし">
                <a:extLst>
                  <a:ext uri="{FF2B5EF4-FFF2-40B4-BE49-F238E27FC236}">
                    <a16:creationId xmlns:a16="http://schemas.microsoft.com/office/drawing/2014/main" id="{BE8E9B8C-0C55-E831-31B4-0FDDC2C1C5AB}"/>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8" name="グループ化 7">
                <a:extLst>
                  <a:ext uri="{FF2B5EF4-FFF2-40B4-BE49-F238E27FC236}">
                    <a16:creationId xmlns:a16="http://schemas.microsoft.com/office/drawing/2014/main" id="{7D22E574-ABA6-660B-80E4-4410B52D1FDE}"/>
                  </a:ext>
                </a:extLst>
              </p:cNvPr>
              <p:cNvGrpSpPr/>
              <p:nvPr/>
            </p:nvGrpSpPr>
            <p:grpSpPr>
              <a:xfrm rot="2075396">
                <a:off x="7166273" y="5363092"/>
                <a:ext cx="209293" cy="109319"/>
                <a:chOff x="7082309" y="4367678"/>
                <a:chExt cx="293412" cy="109319"/>
              </a:xfrm>
            </p:grpSpPr>
            <p:cxnSp>
              <p:nvCxnSpPr>
                <p:cNvPr id="9" name="直線コネクタ 8">
                  <a:extLst>
                    <a:ext uri="{FF2B5EF4-FFF2-40B4-BE49-F238E27FC236}">
                      <a16:creationId xmlns:a16="http://schemas.microsoft.com/office/drawing/2014/main" id="{D28B7AC0-DA65-7C2B-19B3-B6B94404E6D4}"/>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05E22C8-37AE-D1FB-42E9-72C09837FF3A}"/>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E0729C5C-99B1-FBB4-0C89-05858B65C9AF}"/>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088720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5896DD7-0E09-CF57-F846-6AF9EFCB5343}"/>
              </a:ext>
            </a:extLst>
          </p:cNvPr>
          <p:cNvSpPr>
            <a:spLocks noGrp="1"/>
          </p:cNvSpPr>
          <p:nvPr>
            <p:ph type="body" sz="quarter" idx="10"/>
          </p:nvPr>
        </p:nvSpPr>
        <p:spPr/>
        <p:txBody>
          <a:bodyPr>
            <a:normAutofit lnSpcReduction="10000"/>
          </a:bodyPr>
          <a:lstStyle/>
          <a:p>
            <a:r>
              <a:rPr kumimoji="1" lang="en-US" altLang="ja-JP" dirty="0">
                <a:ln w="19050">
                  <a:solidFill>
                    <a:srgbClr val="171C61"/>
                  </a:solidFill>
                </a:ln>
              </a:rPr>
              <a:t>2</a:t>
            </a:r>
            <a:r>
              <a:rPr kumimoji="1" lang="ja-JP" altLang="en-US" dirty="0">
                <a:ln w="19050">
                  <a:solidFill>
                    <a:srgbClr val="F1E70D"/>
                  </a:solidFill>
                </a:ln>
                <a:solidFill>
                  <a:srgbClr val="F1E70D"/>
                </a:solidFill>
              </a:rPr>
              <a:t> </a:t>
            </a:r>
            <a:r>
              <a:rPr kumimoji="1" lang="ja-JP" altLang="en-US" dirty="0"/>
              <a:t>年末調整が不要なケース</a:t>
            </a:r>
          </a:p>
        </p:txBody>
      </p:sp>
      <p:sp>
        <p:nvSpPr>
          <p:cNvPr id="3" name="テキスト プレースホルダー 2">
            <a:extLst>
              <a:ext uri="{FF2B5EF4-FFF2-40B4-BE49-F238E27FC236}">
                <a16:creationId xmlns:a16="http://schemas.microsoft.com/office/drawing/2014/main" id="{C0F28534-C82B-4C33-FB35-7AD9BEC58FBB}"/>
              </a:ext>
            </a:extLst>
          </p:cNvPr>
          <p:cNvSpPr>
            <a:spLocks noGrp="1"/>
          </p:cNvSpPr>
          <p:nvPr>
            <p:ph type="body" sz="quarter" idx="11"/>
          </p:nvPr>
        </p:nvSpPr>
        <p:spPr>
          <a:xfrm>
            <a:off x="1026000" y="1080000"/>
            <a:ext cx="10620000" cy="2756894"/>
          </a:xfrm>
        </p:spPr>
        <p:txBody>
          <a:bodyPr>
            <a:noAutofit/>
          </a:bodyPr>
          <a:lstStyle/>
          <a:p>
            <a:pPr>
              <a:spcBef>
                <a:spcPts val="0"/>
              </a:spcBef>
              <a:spcAft>
                <a:spcPts val="600"/>
              </a:spcAft>
            </a:pPr>
            <a:r>
              <a:rPr kumimoji="1" lang="ja-JP" altLang="en-US" b="1" dirty="0">
                <a:solidFill>
                  <a:schemeClr val="tx1"/>
                </a:solidFill>
              </a:rPr>
              <a:t>年末調整が不要となる主なケースは以下となります。</a:t>
            </a:r>
            <a:endParaRPr kumimoji="1" lang="en-US" altLang="ja-JP" b="1" dirty="0">
              <a:solidFill>
                <a:schemeClr val="tx1"/>
              </a:solidFill>
            </a:endParaRPr>
          </a:p>
          <a:p>
            <a:pPr>
              <a:spcBef>
                <a:spcPts val="600"/>
              </a:spcBef>
              <a:spcAft>
                <a:spcPts val="600"/>
              </a:spcAft>
            </a:pPr>
            <a:r>
              <a:rPr kumimoji="1" lang="ja-JP" altLang="en-US" dirty="0"/>
              <a:t>　</a:t>
            </a:r>
            <a:r>
              <a:rPr kumimoji="1" lang="ja-JP" altLang="en-US" dirty="0">
                <a:solidFill>
                  <a:srgbClr val="F1E70D"/>
                </a:solidFill>
              </a:rPr>
              <a:t>✔</a:t>
            </a:r>
            <a:r>
              <a:rPr kumimoji="1" lang="ja-JP" altLang="en-US" dirty="0"/>
              <a:t>　</a:t>
            </a:r>
            <a:r>
              <a:rPr lang="en-US" altLang="ja-JP" dirty="0">
                <a:solidFill>
                  <a:schemeClr val="tx1"/>
                </a:solidFill>
              </a:rPr>
              <a:t>1</a:t>
            </a:r>
            <a:r>
              <a:rPr lang="ja-JP" altLang="en-US" dirty="0">
                <a:solidFill>
                  <a:schemeClr val="tx1"/>
                </a:solidFill>
              </a:rPr>
              <a:t>年間の給与収入の合計額が</a:t>
            </a:r>
            <a:r>
              <a:rPr lang="en-US" altLang="ja-JP" dirty="0">
                <a:solidFill>
                  <a:schemeClr val="tx1"/>
                </a:solidFill>
              </a:rPr>
              <a:t>2,000</a:t>
            </a:r>
            <a:r>
              <a:rPr lang="ja-JP" altLang="en-US" dirty="0">
                <a:solidFill>
                  <a:schemeClr val="tx1"/>
                </a:solidFill>
              </a:rPr>
              <a:t>万円を超える人</a:t>
            </a:r>
            <a:endParaRPr kumimoji="1" lang="en-US" altLang="ja-JP" dirty="0">
              <a:solidFill>
                <a:schemeClr val="tx1"/>
              </a:solidFill>
            </a:endParaRPr>
          </a:p>
          <a:p>
            <a:pPr>
              <a:spcBef>
                <a:spcPts val="600"/>
              </a:spcBef>
              <a:spcAft>
                <a:spcPts val="600"/>
              </a:spcAft>
            </a:pPr>
            <a:r>
              <a:rPr kumimoji="1" lang="ja-JP" altLang="en-US" dirty="0"/>
              <a:t>　</a:t>
            </a:r>
            <a:r>
              <a:rPr kumimoji="1" lang="ja-JP" altLang="en-US" dirty="0">
                <a:solidFill>
                  <a:srgbClr val="F1E70D"/>
                </a:solidFill>
              </a:rPr>
              <a:t>✔</a:t>
            </a:r>
            <a:r>
              <a:rPr kumimoji="1" lang="ja-JP" altLang="en-US" dirty="0"/>
              <a:t>　</a:t>
            </a:r>
            <a:r>
              <a:rPr lang="ja-JP" altLang="en-US" dirty="0">
                <a:solidFill>
                  <a:schemeClr val="tx1"/>
                </a:solidFill>
              </a:rPr>
              <a:t>災害減免法の規定により、</a:t>
            </a:r>
            <a:endParaRPr lang="en-US" altLang="ja-JP" dirty="0">
              <a:solidFill>
                <a:schemeClr val="tx1"/>
              </a:solidFill>
            </a:endParaRPr>
          </a:p>
          <a:p>
            <a:pPr>
              <a:spcBef>
                <a:spcPts val="0"/>
              </a:spcBef>
              <a:spcAft>
                <a:spcPts val="600"/>
              </a:spcAft>
            </a:pPr>
            <a:r>
              <a:rPr lang="en-US" altLang="ja-JP" dirty="0">
                <a:solidFill>
                  <a:schemeClr val="tx1"/>
                </a:solidFill>
              </a:rPr>
              <a:t>        </a:t>
            </a:r>
            <a:r>
              <a:rPr lang="ja-JP" altLang="en-US" dirty="0">
                <a:solidFill>
                  <a:schemeClr val="tx1"/>
                </a:solidFill>
              </a:rPr>
              <a:t>所得税などの源泉徴収の納税猶予や還付を受けている人</a:t>
            </a:r>
            <a:endParaRPr lang="en-US" altLang="ja-JP" dirty="0">
              <a:solidFill>
                <a:schemeClr val="tx1"/>
              </a:solidFill>
            </a:endParaRPr>
          </a:p>
          <a:p>
            <a:pPr fontAlgn="base">
              <a:spcBef>
                <a:spcPts val="600"/>
              </a:spcBef>
            </a:pPr>
            <a:r>
              <a:rPr kumimoji="1" lang="ja-JP" altLang="en-US" dirty="0"/>
              <a:t>　</a:t>
            </a:r>
            <a:r>
              <a:rPr kumimoji="1" lang="ja-JP" altLang="en-US" dirty="0">
                <a:solidFill>
                  <a:srgbClr val="F1E70D"/>
                </a:solidFill>
              </a:rPr>
              <a:t>✔</a:t>
            </a:r>
            <a:r>
              <a:rPr kumimoji="1" lang="ja-JP" altLang="en-US" dirty="0"/>
              <a:t>　</a:t>
            </a:r>
            <a:r>
              <a:rPr lang="en-US" altLang="ja-JP" dirty="0">
                <a:solidFill>
                  <a:schemeClr val="tx1"/>
                </a:solidFill>
              </a:rPr>
              <a:t>2</a:t>
            </a:r>
            <a:r>
              <a:rPr lang="ja-JP" altLang="en-US" dirty="0">
                <a:solidFill>
                  <a:schemeClr val="tx1"/>
                </a:solidFill>
              </a:rPr>
              <a:t>カ所以上から給与の支払を受けており、</a:t>
            </a:r>
          </a:p>
          <a:p>
            <a:pPr>
              <a:spcBef>
                <a:spcPts val="0"/>
              </a:spcBef>
              <a:spcAft>
                <a:spcPts val="600"/>
              </a:spcAft>
            </a:pPr>
            <a:r>
              <a:rPr lang="ja-JP" altLang="en-US" dirty="0">
                <a:solidFill>
                  <a:schemeClr val="tx1"/>
                </a:solidFill>
              </a:rPr>
              <a:t>　　  他の勤務先に扶養控除等（異動）申告書を提出している人</a:t>
            </a:r>
            <a:endParaRPr lang="ja-JP" altLang="en-US" b="0" dirty="0">
              <a:solidFill>
                <a:schemeClr val="tx1"/>
              </a:solidFill>
              <a:effectLst/>
            </a:endParaRPr>
          </a:p>
          <a:p>
            <a:pPr>
              <a:spcAft>
                <a:spcPts val="600"/>
              </a:spcAft>
            </a:pPr>
            <a:r>
              <a:rPr lang="ja-JP" altLang="en-US" dirty="0"/>
              <a:t>　</a:t>
            </a:r>
            <a:r>
              <a:rPr lang="ja-JP" altLang="en-US" dirty="0">
                <a:solidFill>
                  <a:srgbClr val="F1E70D"/>
                </a:solidFill>
              </a:rPr>
              <a:t>✔</a:t>
            </a:r>
            <a:r>
              <a:rPr lang="ja-JP" altLang="en-US" dirty="0">
                <a:solidFill>
                  <a:schemeClr val="tx1"/>
                </a:solidFill>
              </a:rPr>
              <a:t>　扶養控除等（異動）申告書を提出していない人　　　　　　　　　　　　　　</a:t>
            </a:r>
            <a:endParaRPr lang="en-US" altLang="ja-JP" dirty="0">
              <a:solidFill>
                <a:schemeClr val="tx1"/>
              </a:solidFill>
            </a:endParaRPr>
          </a:p>
          <a:p>
            <a:pPr algn="r">
              <a:spcBef>
                <a:spcPts val="0"/>
              </a:spcBef>
            </a:pPr>
            <a:r>
              <a:rPr kumimoji="1" lang="ja-JP" altLang="en-US" dirty="0"/>
              <a:t>　</a:t>
            </a:r>
            <a:endParaRPr kumimoji="1" lang="en-US" altLang="ja-JP" dirty="0"/>
          </a:p>
          <a:p>
            <a:endParaRPr kumimoji="1" lang="ja-JP" altLang="en-US" dirty="0"/>
          </a:p>
        </p:txBody>
      </p:sp>
      <p:sp>
        <p:nvSpPr>
          <p:cNvPr id="4" name="正方形/長方形 3">
            <a:extLst>
              <a:ext uri="{FF2B5EF4-FFF2-40B4-BE49-F238E27FC236}">
                <a16:creationId xmlns:a16="http://schemas.microsoft.com/office/drawing/2014/main" id="{C7047ED2-5649-0017-B9D2-0DBC845A2E07}"/>
              </a:ext>
            </a:extLst>
          </p:cNvPr>
          <p:cNvSpPr/>
          <p:nvPr/>
        </p:nvSpPr>
        <p:spPr>
          <a:xfrm>
            <a:off x="2015999" y="4162271"/>
            <a:ext cx="8640000" cy="20452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b="1" dirty="0">
                <a:solidFill>
                  <a:srgbClr val="171C61"/>
                </a:solidFill>
                <a:latin typeface="HG丸ｺﾞｼｯｸM-PRO" panose="020F0600000000000000" pitchFamily="50" charset="-128"/>
                <a:ea typeface="HG丸ｺﾞｼｯｸM-PRO" panose="020F0600000000000000" pitchFamily="50" charset="-128"/>
              </a:rPr>
              <a:t>ジンジャーでは回答内容で年末調整の対象外に該当する可能性が</a:t>
            </a:r>
            <a:endParaRPr lang="en-US" altLang="ja-JP" b="1" dirty="0">
              <a:solidFill>
                <a:srgbClr val="171C61"/>
              </a:solidFill>
              <a:latin typeface="HG丸ｺﾞｼｯｸM-PRO" panose="020F0600000000000000" pitchFamily="50" charset="-128"/>
              <a:ea typeface="HG丸ｺﾞｼｯｸM-PRO" panose="020F0600000000000000" pitchFamily="50" charset="-128"/>
            </a:endParaRPr>
          </a:p>
          <a:p>
            <a:pPr algn="ctr"/>
            <a:r>
              <a:rPr lang="ja-JP" altLang="en-US" b="1" dirty="0">
                <a:solidFill>
                  <a:srgbClr val="171C61"/>
                </a:solidFill>
                <a:latin typeface="HG丸ｺﾞｼｯｸM-PRO" panose="020F0600000000000000" pitchFamily="50" charset="-128"/>
                <a:ea typeface="HG丸ｺﾞｼｯｸM-PRO" panose="020F0600000000000000" pitchFamily="50" charset="-128"/>
              </a:rPr>
              <a:t>あると判断した場合は下記のメッセージが表示されます</a:t>
            </a:r>
            <a:endParaRPr lang="ja-JP" altLang="en-US" dirty="0">
              <a:solidFill>
                <a:srgbClr val="171C61"/>
              </a:solidFill>
              <a:latin typeface="HG丸ｺﾞｼｯｸM-PRO" panose="020F0600000000000000" pitchFamily="50" charset="-128"/>
              <a:ea typeface="HG丸ｺﾞｼｯｸM-PRO" panose="020F0600000000000000" pitchFamily="50" charset="-128"/>
            </a:endParaRPr>
          </a:p>
          <a:p>
            <a:br>
              <a:rPr lang="ja-JP" altLang="en-US" dirty="0">
                <a:solidFill>
                  <a:srgbClr val="171C61"/>
                </a:solidFill>
                <a:latin typeface="HG丸ｺﾞｼｯｸM-PRO" panose="020F0600000000000000" pitchFamily="50" charset="-128"/>
                <a:ea typeface="HG丸ｺﾞｼｯｸM-PRO" panose="020F0600000000000000" pitchFamily="50" charset="-128"/>
              </a:rPr>
            </a:br>
            <a:endParaRPr kumimoji="1" lang="ja-JP" altLang="en-US" dirty="0">
              <a:solidFill>
                <a:srgbClr val="171C61"/>
              </a:solidFill>
              <a:latin typeface="HG丸ｺﾞｼｯｸM-PRO" panose="020F0600000000000000" pitchFamily="50" charset="-128"/>
              <a:ea typeface="HG丸ｺﾞｼｯｸM-PRO" panose="020F0600000000000000" pitchFamily="50" charset="-128"/>
            </a:endParaRPr>
          </a:p>
        </p:txBody>
      </p:sp>
      <p:pic>
        <p:nvPicPr>
          <p:cNvPr id="5" name="Google Shape;121;g1501a583adb_0_46">
            <a:extLst>
              <a:ext uri="{FF2B5EF4-FFF2-40B4-BE49-F238E27FC236}">
                <a16:creationId xmlns:a16="http://schemas.microsoft.com/office/drawing/2014/main" id="{9AB5BA51-4FD2-760D-5EA7-1D6F2D421C2C}"/>
              </a:ext>
            </a:extLst>
          </p:cNvPr>
          <p:cNvPicPr preferRelativeResize="0"/>
          <p:nvPr/>
        </p:nvPicPr>
        <p:blipFill rotWithShape="1">
          <a:blip r:embed="rId2">
            <a:alphaModFix/>
          </a:blip>
          <a:srcRect l="2503" t="14120" r="11762" b="10690"/>
          <a:stretch/>
        </p:blipFill>
        <p:spPr>
          <a:xfrm>
            <a:off x="4696267" y="4885097"/>
            <a:ext cx="3279463" cy="1160380"/>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6163402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E989CC1-ABBE-9505-A9AC-60F2D235F252}"/>
              </a:ext>
            </a:extLst>
          </p:cNvPr>
          <p:cNvSpPr/>
          <p:nvPr/>
        </p:nvSpPr>
        <p:spPr>
          <a:xfrm>
            <a:off x="1116000" y="1845675"/>
            <a:ext cx="10440000" cy="4505793"/>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4" name="図 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7C5F6C8-65BA-78CB-6581-57CE08D96DC4}"/>
              </a:ext>
            </a:extLst>
          </p:cNvPr>
          <p:cNvPicPr>
            <a:picLocks noChangeAspect="1"/>
          </p:cNvPicPr>
          <p:nvPr/>
        </p:nvPicPr>
        <p:blipFill>
          <a:blip r:embed="rId2"/>
          <a:stretch>
            <a:fillRect/>
          </a:stretch>
        </p:blipFill>
        <p:spPr>
          <a:xfrm>
            <a:off x="2820784" y="2362135"/>
            <a:ext cx="7030431" cy="3667637"/>
          </a:xfrm>
          <a:prstGeom prst="rect">
            <a:avLst/>
          </a:prstGeom>
        </p:spPr>
      </p:pic>
      <p:sp>
        <p:nvSpPr>
          <p:cNvPr id="25" name="テキスト プレースホルダー 1">
            <a:extLst>
              <a:ext uri="{FF2B5EF4-FFF2-40B4-BE49-F238E27FC236}">
                <a16:creationId xmlns:a16="http://schemas.microsoft.com/office/drawing/2014/main" id="{6F930B2A-C8BE-E453-9BCF-EC51E3CD3D7B}"/>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内容を修正する</a:t>
            </a:r>
          </a:p>
        </p:txBody>
      </p:sp>
      <p:sp>
        <p:nvSpPr>
          <p:cNvPr id="26" name="四角形: 角を丸くする 25">
            <a:extLst>
              <a:ext uri="{FF2B5EF4-FFF2-40B4-BE49-F238E27FC236}">
                <a16:creationId xmlns:a16="http://schemas.microsoft.com/office/drawing/2014/main" id="{8AA16DBE-73A7-0F2D-4A96-D54AF3B73D90}"/>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STEP3</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テキスト プレースホルダー 2">
            <a:extLst>
              <a:ext uri="{FF2B5EF4-FFF2-40B4-BE49-F238E27FC236}">
                <a16:creationId xmlns:a16="http://schemas.microsoft.com/office/drawing/2014/main" id="{ECB97D4A-CDEA-9F8D-6BBA-31FDE397F57A}"/>
              </a:ext>
            </a:extLst>
          </p:cNvPr>
          <p:cNvSpPr>
            <a:spLocks noGrp="1"/>
          </p:cNvSpPr>
          <p:nvPr>
            <p:ph type="body" sz="quarter" idx="11"/>
          </p:nvPr>
        </p:nvSpPr>
        <p:spPr>
          <a:xfrm>
            <a:off x="1026000" y="1080000"/>
            <a:ext cx="10620000" cy="601392"/>
          </a:xfrm>
        </p:spPr>
        <p:txBody>
          <a:bodyPr>
            <a:normAutofit/>
          </a:bodyPr>
          <a:lstStyle/>
          <a:p>
            <a:pPr marL="0">
              <a:spcBef>
                <a:spcPts val="0"/>
              </a:spcBef>
              <a:buSzPts val="1400"/>
            </a:pPr>
            <a:r>
              <a:rPr lang="ja-JP" altLang="en-US" b="0" i="0" dirty="0">
                <a:solidFill>
                  <a:srgbClr val="222222"/>
                </a:solidFill>
                <a:effectLst/>
                <a:latin typeface="Lato" panose="020F0502020204030203" pitchFamily="34" charset="0"/>
              </a:rPr>
              <a:t>タブで設問は移動できます。</a:t>
            </a:r>
            <a:br>
              <a:rPr lang="en-US" altLang="ja-JP" dirty="0">
                <a:solidFill>
                  <a:schemeClr val="tx1"/>
                </a:solidFill>
                <a:cs typeface="Meiryo"/>
                <a:sym typeface="Meiryo"/>
              </a:rPr>
            </a:br>
            <a:r>
              <a:rPr lang="ja-JP" altLang="en-US" dirty="0">
                <a:solidFill>
                  <a:schemeClr val="tx1"/>
                </a:solidFill>
                <a:cs typeface="Meiryo"/>
                <a:sym typeface="Meiryo"/>
              </a:rPr>
              <a:t>修正が完了したら「登録」ボタンをクリックしてください。</a:t>
            </a:r>
          </a:p>
          <a:p>
            <a:pPr marL="0">
              <a:spcBef>
                <a:spcPts val="0"/>
              </a:spcBef>
              <a:buSzPts val="1400"/>
            </a:pPr>
            <a:endParaRPr lang="ja-JP" altLang="en-US" dirty="0">
              <a:solidFill>
                <a:schemeClr val="tx1"/>
              </a:solidFill>
              <a:cs typeface="Meiryo"/>
              <a:sym typeface="Meiryo"/>
            </a:endParaRPr>
          </a:p>
        </p:txBody>
      </p:sp>
      <p:sp>
        <p:nvSpPr>
          <p:cNvPr id="23" name="Google Shape;140;gf675c7812c_0_5">
            <a:extLst>
              <a:ext uri="{FF2B5EF4-FFF2-40B4-BE49-F238E27FC236}">
                <a16:creationId xmlns:a16="http://schemas.microsoft.com/office/drawing/2014/main" id="{81811C8B-5C3F-9789-E5CD-FB947F7045AB}"/>
              </a:ext>
            </a:extLst>
          </p:cNvPr>
          <p:cNvSpPr/>
          <p:nvPr/>
        </p:nvSpPr>
        <p:spPr>
          <a:xfrm>
            <a:off x="3105150" y="2813538"/>
            <a:ext cx="3134077" cy="529738"/>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24" name="Google Shape;140;gf675c7812c_0_5">
            <a:extLst>
              <a:ext uri="{FF2B5EF4-FFF2-40B4-BE49-F238E27FC236}">
                <a16:creationId xmlns:a16="http://schemas.microsoft.com/office/drawing/2014/main" id="{D3391EA5-5624-A77D-2B19-345B86FEE3A7}"/>
              </a:ext>
            </a:extLst>
          </p:cNvPr>
          <p:cNvSpPr/>
          <p:nvPr/>
        </p:nvSpPr>
        <p:spPr>
          <a:xfrm>
            <a:off x="7501394" y="5005026"/>
            <a:ext cx="1116251" cy="536112"/>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31" name="グループ化 30">
            <a:extLst>
              <a:ext uri="{FF2B5EF4-FFF2-40B4-BE49-F238E27FC236}">
                <a16:creationId xmlns:a16="http://schemas.microsoft.com/office/drawing/2014/main" id="{74E748A4-A538-775F-3E82-0DDCEE45A352}"/>
              </a:ext>
            </a:extLst>
          </p:cNvPr>
          <p:cNvGrpSpPr/>
          <p:nvPr/>
        </p:nvGrpSpPr>
        <p:grpSpPr>
          <a:xfrm>
            <a:off x="8617645" y="5150554"/>
            <a:ext cx="312680" cy="545288"/>
            <a:chOff x="7166273" y="5363092"/>
            <a:chExt cx="209293" cy="306095"/>
          </a:xfrm>
        </p:grpSpPr>
        <p:sp>
          <p:nvSpPr>
            <p:cNvPr id="32" name="グラフィックス 17" descr="カーソル 単色塗りつぶし">
              <a:extLst>
                <a:ext uri="{FF2B5EF4-FFF2-40B4-BE49-F238E27FC236}">
                  <a16:creationId xmlns:a16="http://schemas.microsoft.com/office/drawing/2014/main" id="{C4B20A61-096C-77E5-8210-A5D91F254D68}"/>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33" name="グループ化 32">
              <a:extLst>
                <a:ext uri="{FF2B5EF4-FFF2-40B4-BE49-F238E27FC236}">
                  <a16:creationId xmlns:a16="http://schemas.microsoft.com/office/drawing/2014/main" id="{432ABF48-44C9-69A8-1C00-CF6CAADFA2B8}"/>
                </a:ext>
              </a:extLst>
            </p:cNvPr>
            <p:cNvGrpSpPr/>
            <p:nvPr/>
          </p:nvGrpSpPr>
          <p:grpSpPr>
            <a:xfrm rot="2075396">
              <a:off x="7166273" y="5363092"/>
              <a:ext cx="209293" cy="109319"/>
              <a:chOff x="7082309" y="4367678"/>
              <a:chExt cx="293412" cy="109319"/>
            </a:xfrm>
          </p:grpSpPr>
          <p:cxnSp>
            <p:nvCxnSpPr>
              <p:cNvPr id="34" name="直線コネクタ 33">
                <a:extLst>
                  <a:ext uri="{FF2B5EF4-FFF2-40B4-BE49-F238E27FC236}">
                    <a16:creationId xmlns:a16="http://schemas.microsoft.com/office/drawing/2014/main" id="{90951834-119B-FCC5-FEEF-DA033E1D62E2}"/>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500BC7F-DDA6-36E1-5E40-D0F876A92D94}"/>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23E7176C-AE5C-4680-51BE-5567F0A747AB}"/>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85393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87BB5C7-6D95-69F5-66EC-7C6377E1D1C8}"/>
              </a:ext>
            </a:extLst>
          </p:cNvPr>
          <p:cNvSpPr/>
          <p:nvPr/>
        </p:nvSpPr>
        <p:spPr>
          <a:xfrm>
            <a:off x="1116000" y="1617468"/>
            <a:ext cx="10440000" cy="473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E9F04016-2339-3893-801E-B5767BAE4CFD}"/>
              </a:ext>
            </a:extLst>
          </p:cNvPr>
          <p:cNvPicPr>
            <a:picLocks noChangeAspect="1"/>
          </p:cNvPicPr>
          <p:nvPr/>
        </p:nvPicPr>
        <p:blipFill>
          <a:blip r:embed="rId2"/>
          <a:stretch>
            <a:fillRect/>
          </a:stretch>
        </p:blipFill>
        <p:spPr>
          <a:xfrm>
            <a:off x="2296523" y="3239162"/>
            <a:ext cx="7887856" cy="2587276"/>
          </a:xfrm>
          <a:prstGeom prst="rect">
            <a:avLst/>
          </a:prstGeom>
        </p:spPr>
      </p:pic>
      <p:sp>
        <p:nvSpPr>
          <p:cNvPr id="25" name="テキスト プレースホルダー 1">
            <a:extLst>
              <a:ext uri="{FF2B5EF4-FFF2-40B4-BE49-F238E27FC236}">
                <a16:creationId xmlns:a16="http://schemas.microsoft.com/office/drawing/2014/main" id="{6F930B2A-C8BE-E453-9BCF-EC51E3CD3D7B}"/>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内容を修正する</a:t>
            </a:r>
          </a:p>
        </p:txBody>
      </p:sp>
      <p:sp>
        <p:nvSpPr>
          <p:cNvPr id="26" name="四角形: 角を丸くする 25">
            <a:extLst>
              <a:ext uri="{FF2B5EF4-FFF2-40B4-BE49-F238E27FC236}">
                <a16:creationId xmlns:a16="http://schemas.microsoft.com/office/drawing/2014/main" id="{8AA16DBE-73A7-0F2D-4A96-D54AF3B73D90}"/>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STEP3</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テキスト プレースホルダー 2">
            <a:extLst>
              <a:ext uri="{FF2B5EF4-FFF2-40B4-BE49-F238E27FC236}">
                <a16:creationId xmlns:a16="http://schemas.microsoft.com/office/drawing/2014/main" id="{ECB97D4A-CDEA-9F8D-6BBA-31FDE397F57A}"/>
              </a:ext>
            </a:extLst>
          </p:cNvPr>
          <p:cNvSpPr>
            <a:spLocks noGrp="1"/>
          </p:cNvSpPr>
          <p:nvPr>
            <p:ph type="body" sz="quarter" idx="11"/>
          </p:nvPr>
        </p:nvSpPr>
        <p:spPr>
          <a:xfrm>
            <a:off x="1026000" y="1080000"/>
            <a:ext cx="10620000" cy="601392"/>
          </a:xfrm>
        </p:spPr>
        <p:txBody>
          <a:bodyPr>
            <a:normAutofit/>
          </a:bodyPr>
          <a:lstStyle/>
          <a:p>
            <a:pPr marL="0">
              <a:spcBef>
                <a:spcPts val="0"/>
              </a:spcBef>
              <a:buSzPts val="1400"/>
            </a:pPr>
            <a:r>
              <a:rPr lang="ja-JP" altLang="en-US" dirty="0">
                <a:solidFill>
                  <a:schemeClr val="tx1"/>
                </a:solidFill>
                <a:cs typeface="Meiryo"/>
                <a:sym typeface="Meiryo"/>
              </a:rPr>
              <a:t>内容の修正が完了次第、「修正した書類の提出」をクリックしてください。</a:t>
            </a:r>
          </a:p>
          <a:p>
            <a:pPr>
              <a:buSzPts val="1400"/>
            </a:pPr>
            <a:endParaRPr lang="ja-JP" altLang="en-US" dirty="0">
              <a:solidFill>
                <a:schemeClr val="tx1"/>
              </a:solidFill>
              <a:cs typeface="Meiryo"/>
              <a:sym typeface="Meiryo"/>
            </a:endParaRPr>
          </a:p>
          <a:p>
            <a:pPr marL="0">
              <a:spcBef>
                <a:spcPts val="0"/>
              </a:spcBef>
              <a:buSzPts val="1400"/>
            </a:pPr>
            <a:endParaRPr lang="ja-JP" altLang="en-US" dirty="0">
              <a:solidFill>
                <a:schemeClr val="tx1"/>
              </a:solidFill>
              <a:cs typeface="Meiryo"/>
              <a:sym typeface="Meiryo"/>
            </a:endParaRPr>
          </a:p>
        </p:txBody>
      </p:sp>
      <p:grpSp>
        <p:nvGrpSpPr>
          <p:cNvPr id="19" name="グループ化 18">
            <a:extLst>
              <a:ext uri="{FF2B5EF4-FFF2-40B4-BE49-F238E27FC236}">
                <a16:creationId xmlns:a16="http://schemas.microsoft.com/office/drawing/2014/main" id="{F0A912EA-A8F3-ACCE-1E7A-0DC267D5F859}"/>
              </a:ext>
            </a:extLst>
          </p:cNvPr>
          <p:cNvGrpSpPr/>
          <p:nvPr/>
        </p:nvGrpSpPr>
        <p:grpSpPr>
          <a:xfrm>
            <a:off x="5391192" y="5255352"/>
            <a:ext cx="1838901" cy="607390"/>
            <a:chOff x="5631702" y="5932998"/>
            <a:chExt cx="1370789" cy="399644"/>
          </a:xfrm>
        </p:grpSpPr>
        <p:sp>
          <p:nvSpPr>
            <p:cNvPr id="21" name="Google Shape;140;gf675c7812c_0_5">
              <a:extLst>
                <a:ext uri="{FF2B5EF4-FFF2-40B4-BE49-F238E27FC236}">
                  <a16:creationId xmlns:a16="http://schemas.microsoft.com/office/drawing/2014/main" id="{D7D4AB16-D890-E9DD-E375-C00B885BD642}"/>
                </a:ext>
              </a:extLst>
            </p:cNvPr>
            <p:cNvSpPr/>
            <p:nvPr/>
          </p:nvSpPr>
          <p:spPr>
            <a:xfrm>
              <a:off x="5631702" y="5932998"/>
              <a:ext cx="1266143" cy="344687"/>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22" name="グループ化 21">
              <a:extLst>
                <a:ext uri="{FF2B5EF4-FFF2-40B4-BE49-F238E27FC236}">
                  <a16:creationId xmlns:a16="http://schemas.microsoft.com/office/drawing/2014/main" id="{A2C16021-B22F-4626-5370-EB36C6159A09}"/>
                </a:ext>
              </a:extLst>
            </p:cNvPr>
            <p:cNvGrpSpPr/>
            <p:nvPr/>
          </p:nvGrpSpPr>
          <p:grpSpPr>
            <a:xfrm>
              <a:off x="6793198" y="6026547"/>
              <a:ext cx="209293" cy="306095"/>
              <a:chOff x="7166273" y="5363092"/>
              <a:chExt cx="209293" cy="306095"/>
            </a:xfrm>
          </p:grpSpPr>
          <p:sp>
            <p:nvSpPr>
              <p:cNvPr id="23" name="グラフィックス 17" descr="カーソル 単色塗りつぶし">
                <a:extLst>
                  <a:ext uri="{FF2B5EF4-FFF2-40B4-BE49-F238E27FC236}">
                    <a16:creationId xmlns:a16="http://schemas.microsoft.com/office/drawing/2014/main" id="{2F832E3F-01E9-DDE7-61FC-A8EE3B0067BA}"/>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24" name="グループ化 23">
                <a:extLst>
                  <a:ext uri="{FF2B5EF4-FFF2-40B4-BE49-F238E27FC236}">
                    <a16:creationId xmlns:a16="http://schemas.microsoft.com/office/drawing/2014/main" id="{AB62A4F2-E57B-94E0-A8C2-5AB80C80822B}"/>
                  </a:ext>
                </a:extLst>
              </p:cNvPr>
              <p:cNvGrpSpPr/>
              <p:nvPr/>
            </p:nvGrpSpPr>
            <p:grpSpPr>
              <a:xfrm rot="2075396">
                <a:off x="7166273" y="5363092"/>
                <a:ext cx="209293" cy="109319"/>
                <a:chOff x="7082309" y="4367678"/>
                <a:chExt cx="293412" cy="109319"/>
              </a:xfrm>
            </p:grpSpPr>
            <p:cxnSp>
              <p:nvCxnSpPr>
                <p:cNvPr id="27" name="直線コネクタ 26">
                  <a:extLst>
                    <a:ext uri="{FF2B5EF4-FFF2-40B4-BE49-F238E27FC236}">
                      <a16:creationId xmlns:a16="http://schemas.microsoft.com/office/drawing/2014/main" id="{2892E6E5-7A59-61EE-4CD5-BF372D8461D0}"/>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50BC02B-0DB0-FBC1-684B-3D4050A695FA}"/>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66479D3C-AC91-330A-159B-D274C0E2DF1B}"/>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577174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45B40A2-93B4-60C4-1F1D-8CBF37DFAB9B}"/>
              </a:ext>
            </a:extLst>
          </p:cNvPr>
          <p:cNvSpPr/>
          <p:nvPr/>
        </p:nvSpPr>
        <p:spPr>
          <a:xfrm>
            <a:off x="1116000" y="2338828"/>
            <a:ext cx="10440000" cy="401264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25" name="テキスト プレースホルダー 1">
            <a:extLst>
              <a:ext uri="{FF2B5EF4-FFF2-40B4-BE49-F238E27FC236}">
                <a16:creationId xmlns:a16="http://schemas.microsoft.com/office/drawing/2014/main" id="{6F930B2A-C8BE-E453-9BCF-EC51E3CD3D7B}"/>
              </a:ext>
            </a:extLst>
          </p:cNvPr>
          <p:cNvSpPr>
            <a:spLocks noGrp="1"/>
          </p:cNvSpPr>
          <p:nvPr>
            <p:ph type="body" sz="quarter" idx="10"/>
          </p:nvPr>
        </p:nvSpPr>
        <p:spPr>
          <a:xfrm>
            <a:off x="936000" y="314325"/>
            <a:ext cx="10800000" cy="601392"/>
          </a:xfrm>
        </p:spPr>
        <p:txBody>
          <a:bodyPr>
            <a:normAutofit lnSpcReduction="10000"/>
          </a:bodyPr>
          <a:lstStyle/>
          <a:p>
            <a:r>
              <a:rPr kumimoji="1" lang="ja-JP" altLang="en-US" dirty="0"/>
              <a:t>　　　　　変更内容を提出する</a:t>
            </a:r>
          </a:p>
        </p:txBody>
      </p:sp>
      <p:sp>
        <p:nvSpPr>
          <p:cNvPr id="26" name="四角形: 角を丸くする 25">
            <a:extLst>
              <a:ext uri="{FF2B5EF4-FFF2-40B4-BE49-F238E27FC236}">
                <a16:creationId xmlns:a16="http://schemas.microsoft.com/office/drawing/2014/main" id="{8AA16DBE-73A7-0F2D-4A96-D54AF3B73D90}"/>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STEP4</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
        <p:nvSpPr>
          <p:cNvPr id="2" name="テキスト プレースホルダー 2">
            <a:extLst>
              <a:ext uri="{FF2B5EF4-FFF2-40B4-BE49-F238E27FC236}">
                <a16:creationId xmlns:a16="http://schemas.microsoft.com/office/drawing/2014/main" id="{ECB97D4A-CDEA-9F8D-6BBA-31FDE397F57A}"/>
              </a:ext>
            </a:extLst>
          </p:cNvPr>
          <p:cNvSpPr>
            <a:spLocks noGrp="1"/>
          </p:cNvSpPr>
          <p:nvPr>
            <p:ph type="body" sz="quarter" idx="11"/>
          </p:nvPr>
        </p:nvSpPr>
        <p:spPr>
          <a:xfrm>
            <a:off x="1026000" y="1080000"/>
            <a:ext cx="10620000" cy="601392"/>
          </a:xfrm>
        </p:spPr>
        <p:txBody>
          <a:bodyPr>
            <a:normAutofit/>
          </a:bodyPr>
          <a:lstStyle/>
          <a:p>
            <a:pPr marL="0">
              <a:spcBef>
                <a:spcPts val="0"/>
              </a:spcBef>
              <a:buSzPts val="1400"/>
            </a:pPr>
            <a:r>
              <a:rPr lang="ja-JP" altLang="en-US" dirty="0">
                <a:solidFill>
                  <a:schemeClr val="tx1"/>
                </a:solidFill>
                <a:cs typeface="Meiryo"/>
                <a:sym typeface="Meiryo"/>
              </a:rPr>
              <a:t>「提出した書類の提出」をクリックすると、修正完了です。</a:t>
            </a:r>
          </a:p>
        </p:txBody>
      </p:sp>
      <p:grpSp>
        <p:nvGrpSpPr>
          <p:cNvPr id="12" name="グループ化 11">
            <a:extLst>
              <a:ext uri="{FF2B5EF4-FFF2-40B4-BE49-F238E27FC236}">
                <a16:creationId xmlns:a16="http://schemas.microsoft.com/office/drawing/2014/main" id="{9499D795-E7E1-478E-DE8C-40FB5B502B19}"/>
              </a:ext>
            </a:extLst>
          </p:cNvPr>
          <p:cNvGrpSpPr/>
          <p:nvPr/>
        </p:nvGrpSpPr>
        <p:grpSpPr>
          <a:xfrm>
            <a:off x="1155879" y="1394764"/>
            <a:ext cx="10360241" cy="857890"/>
            <a:chOff x="1026000" y="1161881"/>
            <a:chExt cx="10360241" cy="857890"/>
          </a:xfrm>
        </p:grpSpPr>
        <p:sp>
          <p:nvSpPr>
            <p:cNvPr id="17" name="四角形: 角を丸くする 16">
              <a:extLst>
                <a:ext uri="{FF2B5EF4-FFF2-40B4-BE49-F238E27FC236}">
                  <a16:creationId xmlns:a16="http://schemas.microsoft.com/office/drawing/2014/main" id="{721433E7-4F5B-4B88-1D67-01E015F1D1A1}"/>
                </a:ext>
              </a:extLst>
            </p:cNvPr>
            <p:cNvSpPr/>
            <p:nvPr/>
          </p:nvSpPr>
          <p:spPr>
            <a:xfrm>
              <a:off x="1026000" y="1424204"/>
              <a:ext cx="10360241" cy="595567"/>
            </a:xfrm>
            <a:prstGeom prst="roundRect">
              <a:avLst>
                <a:gd name="adj" fmla="val 17798"/>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dirty="0">
                  <a:solidFill>
                    <a:srgbClr val="FF0000"/>
                  </a:solidFill>
                  <a:latin typeface="HG丸ｺﾞｼｯｸM-PRO" panose="020F0600000000000000" pitchFamily="50" charset="-128"/>
                  <a:ea typeface="HG丸ｺﾞｼｯｸM-PRO" panose="020F0600000000000000" pitchFamily="50" charset="-128"/>
                </a:rPr>
                <a:t>　提出後、書類を修正することはできません。</a:t>
              </a:r>
            </a:p>
          </p:txBody>
        </p:sp>
        <p:grpSp>
          <p:nvGrpSpPr>
            <p:cNvPr id="18" name="グループ化 17">
              <a:extLst>
                <a:ext uri="{FF2B5EF4-FFF2-40B4-BE49-F238E27FC236}">
                  <a16:creationId xmlns:a16="http://schemas.microsoft.com/office/drawing/2014/main" id="{12C66AC5-C86A-AE49-84DB-E66952978283}"/>
                </a:ext>
              </a:extLst>
            </p:cNvPr>
            <p:cNvGrpSpPr/>
            <p:nvPr/>
          </p:nvGrpSpPr>
          <p:grpSpPr>
            <a:xfrm>
              <a:off x="1250088" y="1161881"/>
              <a:ext cx="1143040" cy="426860"/>
              <a:chOff x="8674309" y="5105715"/>
              <a:chExt cx="1005605" cy="445099"/>
            </a:xfrm>
          </p:grpSpPr>
          <p:sp>
            <p:nvSpPr>
              <p:cNvPr id="19" name="正方形/長方形 18">
                <a:extLst>
                  <a:ext uri="{FF2B5EF4-FFF2-40B4-BE49-F238E27FC236}">
                    <a16:creationId xmlns:a16="http://schemas.microsoft.com/office/drawing/2014/main" id="{9071004D-BF2D-A93D-EFA0-C55177185CA3}"/>
                  </a:ext>
                </a:extLst>
              </p:cNvPr>
              <p:cNvSpPr/>
              <p:nvPr/>
            </p:nvSpPr>
            <p:spPr>
              <a:xfrm>
                <a:off x="8674309" y="5105715"/>
                <a:ext cx="1005605" cy="445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1800" b="1" dirty="0">
                    <a:solidFill>
                      <a:srgbClr val="FF0000"/>
                    </a:solidFill>
                    <a:latin typeface="HG丸ｺﾞｼｯｸM-PRO" panose="020F0600000000000000" pitchFamily="50" charset="-128"/>
                    <a:ea typeface="HG丸ｺﾞｼｯｸM-PRO" panose="020F0600000000000000" pitchFamily="50" charset="-128"/>
                  </a:rPr>
                  <a:t>注意</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20" name="グラフィックス 19" descr="警告 単色塗りつぶし">
                <a:extLst>
                  <a:ext uri="{FF2B5EF4-FFF2-40B4-BE49-F238E27FC236}">
                    <a16:creationId xmlns:a16="http://schemas.microsoft.com/office/drawing/2014/main" id="{C9DF9BA2-A3B5-2F09-C704-245CBBEABE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77005" y="5198618"/>
                <a:ext cx="295297" cy="295296"/>
              </a:xfrm>
              <a:prstGeom prst="rect">
                <a:avLst/>
              </a:prstGeom>
            </p:spPr>
          </p:pic>
        </p:grpSp>
      </p:grpSp>
      <p:grpSp>
        <p:nvGrpSpPr>
          <p:cNvPr id="14" name="グループ化 13">
            <a:extLst>
              <a:ext uri="{FF2B5EF4-FFF2-40B4-BE49-F238E27FC236}">
                <a16:creationId xmlns:a16="http://schemas.microsoft.com/office/drawing/2014/main" id="{C85DF7A2-BD02-46AF-7A4A-942E191829B1}"/>
              </a:ext>
            </a:extLst>
          </p:cNvPr>
          <p:cNvGrpSpPr/>
          <p:nvPr/>
        </p:nvGrpSpPr>
        <p:grpSpPr>
          <a:xfrm>
            <a:off x="3694074" y="3059549"/>
            <a:ext cx="5307686" cy="2768732"/>
            <a:chOff x="3323234" y="2726259"/>
            <a:chExt cx="6025530" cy="3360939"/>
          </a:xfrm>
        </p:grpSpPr>
        <p:pic>
          <p:nvPicPr>
            <p:cNvPr id="15" name="Google Shape;668;g1556c23a1cd_1_65">
              <a:extLst>
                <a:ext uri="{FF2B5EF4-FFF2-40B4-BE49-F238E27FC236}">
                  <a16:creationId xmlns:a16="http://schemas.microsoft.com/office/drawing/2014/main" id="{108FD0AC-464D-9A7D-2ED4-6FFBBC12CB92}"/>
                </a:ext>
              </a:extLst>
            </p:cNvPr>
            <p:cNvPicPr preferRelativeResize="0"/>
            <p:nvPr/>
          </p:nvPicPr>
          <p:blipFill rotWithShape="1">
            <a:blip r:embed="rId4">
              <a:alphaModFix/>
            </a:blip>
            <a:srcRect l="2961" t="23541" r="9418"/>
            <a:stretch/>
          </p:blipFill>
          <p:spPr>
            <a:xfrm>
              <a:off x="3323234" y="2726259"/>
              <a:ext cx="6025530" cy="3360939"/>
            </a:xfrm>
            <a:prstGeom prst="rect">
              <a:avLst/>
            </a:prstGeom>
            <a:noFill/>
            <a:ln w="12700" cap="flat" cmpd="sng">
              <a:solidFill>
                <a:schemeClr val="tx1"/>
              </a:solidFill>
              <a:prstDash val="solid"/>
              <a:round/>
              <a:headEnd type="none" w="sm" len="sm"/>
              <a:tailEnd type="none" w="sm" len="sm"/>
            </a:ln>
          </p:spPr>
        </p:pic>
        <p:sp>
          <p:nvSpPr>
            <p:cNvPr id="16" name="Google Shape;140;gf675c7812c_0_5">
              <a:extLst>
                <a:ext uri="{FF2B5EF4-FFF2-40B4-BE49-F238E27FC236}">
                  <a16:creationId xmlns:a16="http://schemas.microsoft.com/office/drawing/2014/main" id="{6FE3B1E9-3BAA-B077-67D2-2372E7877710}"/>
                </a:ext>
              </a:extLst>
            </p:cNvPr>
            <p:cNvSpPr/>
            <p:nvPr/>
          </p:nvSpPr>
          <p:spPr>
            <a:xfrm>
              <a:off x="5729741" y="4938485"/>
              <a:ext cx="1164544" cy="333750"/>
            </a:xfrm>
            <a:prstGeom prst="roundRect">
              <a:avLst>
                <a:gd name="adj" fmla="val 8477"/>
              </a:avLst>
            </a:prstGeom>
            <a:noFill/>
            <a:ln w="57150" cap="flat" cmpd="sng">
              <a:solidFill>
                <a:srgbClr val="F1E70D"/>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nvGrpSpPr>
            <p:cNvPr id="32" name="グループ化 31">
              <a:extLst>
                <a:ext uri="{FF2B5EF4-FFF2-40B4-BE49-F238E27FC236}">
                  <a16:creationId xmlns:a16="http://schemas.microsoft.com/office/drawing/2014/main" id="{1F6308BC-F9CC-F857-8D27-0EA47994FB0C}"/>
                </a:ext>
              </a:extLst>
            </p:cNvPr>
            <p:cNvGrpSpPr/>
            <p:nvPr/>
          </p:nvGrpSpPr>
          <p:grpSpPr>
            <a:xfrm>
              <a:off x="6789638" y="5132612"/>
              <a:ext cx="209293" cy="306095"/>
              <a:chOff x="7166273" y="5363092"/>
              <a:chExt cx="209293" cy="306095"/>
            </a:xfrm>
          </p:grpSpPr>
          <p:sp>
            <p:nvSpPr>
              <p:cNvPr id="33" name="グラフィックス 17" descr="カーソル 単色塗りつぶし">
                <a:extLst>
                  <a:ext uri="{FF2B5EF4-FFF2-40B4-BE49-F238E27FC236}">
                    <a16:creationId xmlns:a16="http://schemas.microsoft.com/office/drawing/2014/main" id="{77CEDE1D-5883-EABE-D6DC-C21468623A25}"/>
                  </a:ext>
                </a:extLst>
              </p:cNvPr>
              <p:cNvSpPr/>
              <p:nvPr/>
            </p:nvSpPr>
            <p:spPr>
              <a:xfrm>
                <a:off x="7219333" y="5526813"/>
                <a:ext cx="139718" cy="142374"/>
              </a:xfrm>
              <a:custGeom>
                <a:avLst/>
                <a:gdLst>
                  <a:gd name="connsiteX0" fmla="*/ 139718 w 139718"/>
                  <a:gd name="connsiteY0" fmla="*/ 119747 h 142374"/>
                  <a:gd name="connsiteX1" fmla="*/ 89286 w 139718"/>
                  <a:gd name="connsiteY1" fmla="*/ 68416 h 142374"/>
                  <a:gd name="connsiteX2" fmla="*/ 133727 w 139718"/>
                  <a:gd name="connsiteY2" fmla="*/ 52119 h 142374"/>
                  <a:gd name="connsiteX3" fmla="*/ 136438 w 139718"/>
                  <a:gd name="connsiteY3" fmla="*/ 46466 h 142374"/>
                  <a:gd name="connsiteX4" fmla="*/ 133727 w 139718"/>
                  <a:gd name="connsiteY4" fmla="*/ 43704 h 142374"/>
                  <a:gd name="connsiteX5" fmla="*/ 5674 w 139718"/>
                  <a:gd name="connsiteY5" fmla="*/ 229 h 142374"/>
                  <a:gd name="connsiteX6" fmla="*/ 4251 w 139718"/>
                  <a:gd name="connsiteY6" fmla="*/ 0 h 142374"/>
                  <a:gd name="connsiteX7" fmla="*/ 4251 w 139718"/>
                  <a:gd name="connsiteY7" fmla="*/ 0 h 142374"/>
                  <a:gd name="connsiteX8" fmla="*/ 1 w 139718"/>
                  <a:gd name="connsiteY8" fmla="*/ 4518 h 142374"/>
                  <a:gd name="connsiteX9" fmla="*/ 231 w 139718"/>
                  <a:gd name="connsiteY9" fmla="*/ 5848 h 142374"/>
                  <a:gd name="connsiteX10" fmla="*/ 42824 w 139718"/>
                  <a:gd name="connsiteY10" fmla="*/ 136374 h 142374"/>
                  <a:gd name="connsiteX11" fmla="*/ 48399 w 139718"/>
                  <a:gd name="connsiteY11" fmla="*/ 139087 h 142374"/>
                  <a:gd name="connsiteX12" fmla="*/ 51063 w 139718"/>
                  <a:gd name="connsiteY12" fmla="*/ 136374 h 142374"/>
                  <a:gd name="connsiteX13" fmla="*/ 67091 w 139718"/>
                  <a:gd name="connsiteY13" fmla="*/ 91069 h 142374"/>
                  <a:gd name="connsiteX14" fmla="*/ 117473 w 139718"/>
                  <a:gd name="connsiteY14" fmla="*/ 142374 h 1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18" h="142374">
                    <a:moveTo>
                      <a:pt x="139718" y="119747"/>
                    </a:moveTo>
                    <a:lnTo>
                      <a:pt x="89286" y="68416"/>
                    </a:lnTo>
                    <a:lnTo>
                      <a:pt x="133727" y="52119"/>
                    </a:lnTo>
                    <a:cubicBezTo>
                      <a:pt x="136008" y="51321"/>
                      <a:pt x="137223" y="48789"/>
                      <a:pt x="136438" y="46466"/>
                    </a:cubicBezTo>
                    <a:cubicBezTo>
                      <a:pt x="136001" y="45169"/>
                      <a:pt x="135000" y="44150"/>
                      <a:pt x="133727" y="43704"/>
                    </a:cubicBezTo>
                    <a:lnTo>
                      <a:pt x="5674" y="229"/>
                    </a:lnTo>
                    <a:cubicBezTo>
                      <a:pt x="5215" y="75"/>
                      <a:pt x="4734" y="-2"/>
                      <a:pt x="4251" y="0"/>
                    </a:cubicBezTo>
                    <a:lnTo>
                      <a:pt x="4251" y="0"/>
                    </a:lnTo>
                    <a:cubicBezTo>
                      <a:pt x="1852" y="52"/>
                      <a:pt x="-50" y="2075"/>
                      <a:pt x="1" y="4518"/>
                    </a:cubicBezTo>
                    <a:cubicBezTo>
                      <a:pt x="11" y="4970"/>
                      <a:pt x="88" y="5419"/>
                      <a:pt x="231" y="5848"/>
                    </a:cubicBezTo>
                    <a:lnTo>
                      <a:pt x="42824" y="136374"/>
                    </a:lnTo>
                    <a:cubicBezTo>
                      <a:pt x="43628" y="138691"/>
                      <a:pt x="46124" y="139905"/>
                      <a:pt x="48399" y="139087"/>
                    </a:cubicBezTo>
                    <a:cubicBezTo>
                      <a:pt x="49644" y="138639"/>
                      <a:pt x="50623" y="137642"/>
                      <a:pt x="51063" y="136374"/>
                    </a:cubicBezTo>
                    <a:lnTo>
                      <a:pt x="67091" y="91069"/>
                    </a:lnTo>
                    <a:lnTo>
                      <a:pt x="117473" y="142374"/>
                    </a:lnTo>
                    <a:close/>
                  </a:path>
                </a:pathLst>
              </a:custGeom>
              <a:solidFill>
                <a:srgbClr val="000000"/>
              </a:solidFill>
              <a:ln w="2480" cap="flat">
                <a:noFill/>
                <a:prstDash val="solid"/>
                <a:miter/>
              </a:ln>
            </p:spPr>
            <p:txBody>
              <a:bodyPr rtlCol="0" anchor="ctr"/>
              <a:lstStyle/>
              <a:p>
                <a:endParaRPr lang="ja-JP" altLang="en-US" dirty="0"/>
              </a:p>
            </p:txBody>
          </p:sp>
          <p:grpSp>
            <p:nvGrpSpPr>
              <p:cNvPr id="34" name="グループ化 33">
                <a:extLst>
                  <a:ext uri="{FF2B5EF4-FFF2-40B4-BE49-F238E27FC236}">
                    <a16:creationId xmlns:a16="http://schemas.microsoft.com/office/drawing/2014/main" id="{713CACF0-0FDE-996A-FAE7-AF4063948EC1}"/>
                  </a:ext>
                </a:extLst>
              </p:cNvPr>
              <p:cNvGrpSpPr/>
              <p:nvPr/>
            </p:nvGrpSpPr>
            <p:grpSpPr>
              <a:xfrm rot="2075396">
                <a:off x="7166273" y="5363092"/>
                <a:ext cx="209293" cy="109319"/>
                <a:chOff x="7082309" y="4367678"/>
                <a:chExt cx="293412" cy="109319"/>
              </a:xfrm>
            </p:grpSpPr>
            <p:cxnSp>
              <p:nvCxnSpPr>
                <p:cNvPr id="35" name="直線コネクタ 34">
                  <a:extLst>
                    <a:ext uri="{FF2B5EF4-FFF2-40B4-BE49-F238E27FC236}">
                      <a16:creationId xmlns:a16="http://schemas.microsoft.com/office/drawing/2014/main" id="{74C7E296-D588-7B2F-4F0A-ED5747993869}"/>
                    </a:ext>
                  </a:extLst>
                </p:cNvPr>
                <p:cNvCxnSpPr/>
                <p:nvPr/>
              </p:nvCxnSpPr>
              <p:spPr>
                <a:xfrm rot="18145023">
                  <a:off x="7147008" y="4399581"/>
                  <a:ext cx="0" cy="129397"/>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DB678E22-251E-47C8-D025-1046053835CE}"/>
                    </a:ext>
                  </a:extLst>
                </p:cNvPr>
                <p:cNvCxnSpPr>
                  <a:cxnSpLocks/>
                </p:cNvCxnSpPr>
                <p:nvPr/>
              </p:nvCxnSpPr>
              <p:spPr>
                <a:xfrm rot="18145023">
                  <a:off x="7330777" y="4432054"/>
                  <a:ext cx="89887" cy="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FF8CF960-ABFF-5BE0-EFFB-BB33ECB77C81}"/>
                    </a:ext>
                  </a:extLst>
                </p:cNvPr>
                <p:cNvCxnSpPr/>
                <p:nvPr/>
              </p:nvCxnSpPr>
              <p:spPr>
                <a:xfrm rot="18145023" flipV="1">
                  <a:off x="7206044" y="4355386"/>
                  <a:ext cx="74906" cy="99490"/>
                </a:xfrm>
                <a:prstGeom prst="line">
                  <a:avLst/>
                </a:prstGeom>
                <a:ln w="19050">
                  <a:solidFill>
                    <a:srgbClr val="171C6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950616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386EE56-209A-F23F-6B2D-B09534047555}"/>
              </a:ext>
            </a:extLst>
          </p:cNvPr>
          <p:cNvGrpSpPr/>
          <p:nvPr/>
        </p:nvGrpSpPr>
        <p:grpSpPr>
          <a:xfrm>
            <a:off x="1653110" y="2562706"/>
            <a:ext cx="1964808" cy="1732588"/>
            <a:chOff x="1244736" y="1871958"/>
            <a:chExt cx="2208853" cy="1732588"/>
          </a:xfrm>
        </p:grpSpPr>
        <p:sp>
          <p:nvSpPr>
            <p:cNvPr id="4" name="正方形/長方形 3">
              <a:extLst>
                <a:ext uri="{FF2B5EF4-FFF2-40B4-BE49-F238E27FC236}">
                  <a16:creationId xmlns:a16="http://schemas.microsoft.com/office/drawing/2014/main" id="{D6A8DF7D-8A4B-6CF8-3213-6AA69CB43FB4}"/>
                </a:ext>
              </a:extLst>
            </p:cNvPr>
            <p:cNvSpPr/>
            <p:nvPr/>
          </p:nvSpPr>
          <p:spPr>
            <a:xfrm>
              <a:off x="1244736" y="1871958"/>
              <a:ext cx="2208853" cy="173258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04B3811-7247-4863-E027-86BE419FB6A1}"/>
                </a:ext>
              </a:extLst>
            </p:cNvPr>
            <p:cNvSpPr txBox="1"/>
            <p:nvPr/>
          </p:nvSpPr>
          <p:spPr>
            <a:xfrm>
              <a:off x="1470273" y="2123849"/>
              <a:ext cx="1757778" cy="1323439"/>
            </a:xfrm>
            <a:prstGeom prst="rect">
              <a:avLst/>
            </a:prstGeom>
            <a:noFill/>
          </p:spPr>
          <p:txBody>
            <a:bodyPr wrap="square" rtlCol="0">
              <a:spAutoFit/>
            </a:bodyPr>
            <a:lstStyle/>
            <a:p>
              <a:r>
                <a:rPr kumimoji="1" lang="en-US" altLang="ja-JP" sz="8000" dirty="0">
                  <a:solidFill>
                    <a:srgbClr val="171C61"/>
                  </a:solidFill>
                  <a:latin typeface="Arial Black" panose="020B0A04020102020204" pitchFamily="34" charset="0"/>
                  <a:cs typeface="Aharoni" panose="020B0604020202020204" pitchFamily="2" charset="-79"/>
                </a:rPr>
                <a:t>06</a:t>
              </a:r>
              <a:endParaRPr kumimoji="1" lang="ja-JP" altLang="en-US" sz="8000" dirty="0">
                <a:solidFill>
                  <a:srgbClr val="171C61"/>
                </a:solidFill>
                <a:latin typeface="Arial Black" panose="020B0A04020102020204" pitchFamily="34" charset="0"/>
                <a:cs typeface="Aharoni" panose="020B0604020202020204" pitchFamily="2" charset="-79"/>
              </a:endParaRPr>
            </a:p>
          </p:txBody>
        </p:sp>
      </p:grpSp>
      <p:sp>
        <p:nvSpPr>
          <p:cNvPr id="6" name="テキスト ボックス 5">
            <a:extLst>
              <a:ext uri="{FF2B5EF4-FFF2-40B4-BE49-F238E27FC236}">
                <a16:creationId xmlns:a16="http://schemas.microsoft.com/office/drawing/2014/main" id="{73AA58DD-47D4-7681-BD8A-616CE209141B}"/>
              </a:ext>
            </a:extLst>
          </p:cNvPr>
          <p:cNvSpPr txBox="1"/>
          <p:nvPr/>
        </p:nvSpPr>
        <p:spPr>
          <a:xfrm>
            <a:off x="4271490" y="2921168"/>
            <a:ext cx="6599710" cy="1015663"/>
          </a:xfrm>
          <a:prstGeom prst="rect">
            <a:avLst/>
          </a:prstGeom>
          <a:noFill/>
        </p:spPr>
        <p:txBody>
          <a:bodyPr wrap="square" rtlCol="0">
            <a:spAutoFit/>
          </a:bodyPr>
          <a:lstStyle/>
          <a:p>
            <a:r>
              <a:rPr kumimoji="1" lang="ja-JP" altLang="en-US" sz="6000" b="1" dirty="0">
                <a:solidFill>
                  <a:schemeClr val="bg1"/>
                </a:solidFill>
                <a:latin typeface="HG丸ｺﾞｼｯｸM-PRO" panose="020F0600000000000000" pitchFamily="50" charset="-128"/>
                <a:ea typeface="HG丸ｺﾞｼｯｸM-PRO" panose="020F0600000000000000" pitchFamily="50" charset="-128"/>
              </a:rPr>
              <a:t>おわりに</a:t>
            </a:r>
          </a:p>
        </p:txBody>
      </p:sp>
      <p:sp>
        <p:nvSpPr>
          <p:cNvPr id="7" name="正方形/長方形 6">
            <a:extLst>
              <a:ext uri="{FF2B5EF4-FFF2-40B4-BE49-F238E27FC236}">
                <a16:creationId xmlns:a16="http://schemas.microsoft.com/office/drawing/2014/main" id="{9644FF78-6434-CF3E-313A-9221B9670967}"/>
              </a:ext>
            </a:extLst>
          </p:cNvPr>
          <p:cNvSpPr/>
          <p:nvPr/>
        </p:nvSpPr>
        <p:spPr>
          <a:xfrm>
            <a:off x="560773" y="486053"/>
            <a:ext cx="11070454" cy="588589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372693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C97FA47-55C8-3C65-CEC3-F6AB50EDC584}"/>
              </a:ext>
            </a:extLst>
          </p:cNvPr>
          <p:cNvSpPr>
            <a:spLocks noGrp="1"/>
          </p:cNvSpPr>
          <p:nvPr>
            <p:ph type="body" sz="quarter" idx="10"/>
          </p:nvPr>
        </p:nvSpPr>
        <p:spPr/>
        <p:txBody>
          <a:bodyPr>
            <a:normAutofit lnSpcReduction="10000"/>
          </a:bodyPr>
          <a:lstStyle/>
          <a:p>
            <a:r>
              <a:rPr kumimoji="1" lang="en-US" altLang="ja-JP" dirty="0">
                <a:ln w="19050">
                  <a:solidFill>
                    <a:srgbClr val="171C61"/>
                  </a:solidFill>
                </a:ln>
              </a:rPr>
              <a:t>1</a:t>
            </a:r>
            <a:r>
              <a:rPr kumimoji="1" lang="ja-JP" altLang="en-US" dirty="0">
                <a:ln w="19050">
                  <a:solidFill>
                    <a:srgbClr val="F1E70D"/>
                  </a:solidFill>
                </a:ln>
                <a:solidFill>
                  <a:srgbClr val="F1E70D"/>
                </a:solidFill>
              </a:rPr>
              <a:t> </a:t>
            </a:r>
            <a:r>
              <a:rPr kumimoji="1" lang="ja-JP" altLang="en-US" dirty="0"/>
              <a:t>おわりに</a:t>
            </a:r>
          </a:p>
        </p:txBody>
      </p:sp>
      <p:sp>
        <p:nvSpPr>
          <p:cNvPr id="3" name="テキスト プレースホルダー 2">
            <a:extLst>
              <a:ext uri="{FF2B5EF4-FFF2-40B4-BE49-F238E27FC236}">
                <a16:creationId xmlns:a16="http://schemas.microsoft.com/office/drawing/2014/main" id="{79703DED-B376-F4B2-E72C-9D88CED1F390}"/>
              </a:ext>
            </a:extLst>
          </p:cNvPr>
          <p:cNvSpPr>
            <a:spLocks noGrp="1"/>
          </p:cNvSpPr>
          <p:nvPr>
            <p:ph type="body" sz="quarter" idx="11"/>
          </p:nvPr>
        </p:nvSpPr>
        <p:spPr>
          <a:xfrm>
            <a:off x="1025999" y="1080000"/>
            <a:ext cx="11055165" cy="601392"/>
          </a:xfrm>
        </p:spPr>
        <p:txBody>
          <a:bodyPr>
            <a:noAutofit/>
          </a:bodyPr>
          <a:lstStyle/>
          <a:p>
            <a:pPr marL="0">
              <a:lnSpc>
                <a:spcPct val="100000"/>
              </a:lnSpc>
              <a:spcBef>
                <a:spcPts val="0"/>
              </a:spcBef>
              <a:buClr>
                <a:srgbClr val="000000"/>
              </a:buClr>
              <a:buSzPts val="1700"/>
            </a:pPr>
            <a:r>
              <a:rPr lang="ja-JP" altLang="en-US" b="0" i="0" dirty="0">
                <a:solidFill>
                  <a:srgbClr val="171C61"/>
                </a:solidFill>
                <a:effectLst/>
                <a:latin typeface="-apple-system"/>
              </a:rPr>
              <a:t>❚ </a:t>
            </a:r>
            <a:r>
              <a:rPr lang="ja-JP" altLang="en-US" b="0" i="0" dirty="0">
                <a:solidFill>
                  <a:schemeClr val="tx1"/>
                </a:solidFill>
                <a:effectLst/>
                <a:latin typeface="-apple-system"/>
                <a:sym typeface="Meiryo"/>
              </a:rPr>
              <a:t>ご不明点がございましたら、貴社管理者にお問い合わせください。</a:t>
            </a:r>
            <a:endParaRPr lang="en-US" altLang="ja-JP" b="0" i="0" dirty="0">
              <a:solidFill>
                <a:schemeClr val="tx1"/>
              </a:solidFill>
              <a:effectLst/>
              <a:latin typeface="-apple-system"/>
              <a:sym typeface="Meiryo"/>
            </a:endParaRPr>
          </a:p>
          <a:p>
            <a:pPr marL="0">
              <a:lnSpc>
                <a:spcPct val="100000"/>
              </a:lnSpc>
              <a:spcBef>
                <a:spcPts val="1200"/>
              </a:spcBef>
              <a:buClr>
                <a:srgbClr val="000000"/>
              </a:buClr>
              <a:buSzPts val="1700"/>
            </a:pPr>
            <a:r>
              <a:rPr lang="ja-JP" altLang="en-US" dirty="0">
                <a:solidFill>
                  <a:schemeClr val="tx1"/>
                </a:solidFill>
                <a:latin typeface="-apple-system"/>
                <a:cs typeface="Meiryo"/>
                <a:sym typeface="Meiryo"/>
              </a:rPr>
              <a:t>・問い合わせ先：</a:t>
            </a:r>
            <a:endParaRPr lang="ja-JP" altLang="en-US" dirty="0">
              <a:solidFill>
                <a:schemeClr val="tx1"/>
              </a:solidFill>
              <a:cs typeface="Meiryo"/>
              <a:sym typeface="Meiryo"/>
            </a:endParaRPr>
          </a:p>
          <a:p>
            <a:pPr marL="0">
              <a:lnSpc>
                <a:spcPct val="100000"/>
              </a:lnSpc>
              <a:spcBef>
                <a:spcPts val="0"/>
              </a:spcBef>
              <a:buClr>
                <a:srgbClr val="000000"/>
              </a:buClr>
              <a:buSzPts val="1700"/>
            </a:pPr>
            <a:endParaRPr lang="ja-JP" altLang="en-US" dirty="0">
              <a:solidFill>
                <a:schemeClr val="tx1">
                  <a:lumMod val="75000"/>
                  <a:lumOff val="25000"/>
                </a:schemeClr>
              </a:solidFill>
              <a:cs typeface="Meiryo"/>
              <a:sym typeface="Meiryo"/>
            </a:endParaRPr>
          </a:p>
          <a:p>
            <a:pPr marL="0">
              <a:lnSpc>
                <a:spcPct val="100000"/>
              </a:lnSpc>
              <a:spcBef>
                <a:spcPts val="0"/>
              </a:spcBef>
              <a:buClr>
                <a:srgbClr val="000000"/>
              </a:buClr>
              <a:buSzPts val="1700"/>
            </a:pPr>
            <a:r>
              <a:rPr lang="ja-JP" altLang="en-US" b="0" i="0" dirty="0">
                <a:solidFill>
                  <a:srgbClr val="171C61"/>
                </a:solidFill>
                <a:effectLst/>
                <a:latin typeface="-apple-system"/>
              </a:rPr>
              <a:t>❚</a:t>
            </a:r>
            <a:r>
              <a:rPr lang="ja-JP" altLang="en-US" b="1" i="0" dirty="0">
                <a:solidFill>
                  <a:srgbClr val="171C61"/>
                </a:solidFill>
                <a:effectLst/>
                <a:latin typeface="-apple-system"/>
              </a:rPr>
              <a:t>参考文献</a:t>
            </a:r>
            <a:endParaRPr lang="en-US" altLang="ja-JP" b="1" i="0" dirty="0">
              <a:solidFill>
                <a:srgbClr val="171C61"/>
              </a:solidFill>
              <a:effectLst/>
              <a:latin typeface="-apple-system"/>
            </a:endParaRPr>
          </a:p>
          <a:p>
            <a:pPr marL="0">
              <a:lnSpc>
                <a:spcPct val="100000"/>
              </a:lnSpc>
              <a:spcBef>
                <a:spcPts val="0"/>
              </a:spcBef>
              <a:buClr>
                <a:srgbClr val="000000"/>
              </a:buClr>
              <a:buSzPts val="1700"/>
            </a:pPr>
            <a:r>
              <a:rPr lang="ja-JP" altLang="en-US" dirty="0">
                <a:solidFill>
                  <a:schemeClr val="tx1"/>
                </a:solidFill>
                <a:cs typeface="Meiryo"/>
                <a:sym typeface="Meiryo"/>
              </a:rPr>
              <a:t>・</a:t>
            </a:r>
            <a:r>
              <a:rPr lang="ja-JP" altLang="en-US" b="0" i="0" dirty="0">
                <a:solidFill>
                  <a:srgbClr val="000000"/>
                </a:solidFill>
                <a:effectLst/>
              </a:rPr>
              <a:t>南栄一</a:t>
            </a:r>
            <a:r>
              <a:rPr lang="en-US" altLang="ja-JP" b="0" i="0" dirty="0">
                <a:solidFill>
                  <a:srgbClr val="000000"/>
                </a:solidFill>
                <a:effectLst/>
              </a:rPr>
              <a:t>,『</a:t>
            </a:r>
            <a:r>
              <a:rPr lang="ja-JP" altLang="en-US" b="0" i="0" dirty="0">
                <a:solidFill>
                  <a:srgbClr val="000000"/>
                </a:solidFill>
                <a:effectLst/>
              </a:rPr>
              <a:t>図解即戦力 給与計算の手続きがこれ</a:t>
            </a:r>
            <a:r>
              <a:rPr lang="en-US" altLang="ja-JP" b="0" i="0" dirty="0">
                <a:solidFill>
                  <a:srgbClr val="000000"/>
                </a:solidFill>
                <a:effectLst/>
              </a:rPr>
              <a:t>1</a:t>
            </a:r>
            <a:r>
              <a:rPr lang="ja-JP" altLang="en-US" b="0" i="0" dirty="0">
                <a:solidFill>
                  <a:srgbClr val="000000"/>
                </a:solidFill>
                <a:effectLst/>
              </a:rPr>
              <a:t>冊でしっかりわかる本</a:t>
            </a:r>
            <a:r>
              <a:rPr lang="en-US" altLang="ja-JP" b="0" i="0" dirty="0">
                <a:solidFill>
                  <a:srgbClr val="000000"/>
                </a:solidFill>
                <a:effectLst/>
              </a:rPr>
              <a:t>(1</a:t>
            </a:r>
            <a:r>
              <a:rPr lang="ja-JP" altLang="en-US" b="0" i="0" dirty="0">
                <a:solidFill>
                  <a:srgbClr val="000000"/>
                </a:solidFill>
                <a:effectLst/>
              </a:rPr>
              <a:t>版</a:t>
            </a:r>
            <a:r>
              <a:rPr lang="en-US" altLang="ja-JP" b="0" i="0" dirty="0">
                <a:solidFill>
                  <a:srgbClr val="000000"/>
                </a:solidFill>
                <a:effectLst/>
              </a:rPr>
              <a:t>)』</a:t>
            </a:r>
            <a:r>
              <a:rPr lang="ja-JP" altLang="en-US" b="0" i="0" dirty="0">
                <a:solidFill>
                  <a:srgbClr val="000000"/>
                </a:solidFill>
                <a:effectLst/>
              </a:rPr>
              <a:t>技術評論社</a:t>
            </a:r>
            <a:r>
              <a:rPr lang="en-US" altLang="ja-JP" b="0" i="0" dirty="0">
                <a:solidFill>
                  <a:srgbClr val="000000"/>
                </a:solidFill>
                <a:effectLst/>
              </a:rPr>
              <a:t>,2023,</a:t>
            </a:r>
          </a:p>
          <a:p>
            <a:pPr marL="0">
              <a:lnSpc>
                <a:spcPct val="100000"/>
              </a:lnSpc>
              <a:spcBef>
                <a:spcPts val="0"/>
              </a:spcBef>
              <a:buClr>
                <a:srgbClr val="000000"/>
              </a:buClr>
              <a:buSzPts val="1700"/>
            </a:pPr>
            <a:r>
              <a:rPr lang="en-US" altLang="ja-JP" b="0" i="0" dirty="0">
                <a:solidFill>
                  <a:srgbClr val="000000"/>
                </a:solidFill>
                <a:effectLst/>
              </a:rPr>
              <a:t>p207-240</a:t>
            </a:r>
            <a:endParaRPr lang="en-US" altLang="ja-JP" dirty="0">
              <a:solidFill>
                <a:schemeClr val="tx1"/>
              </a:solidFill>
              <a:cs typeface="Meiryo"/>
              <a:sym typeface="Meiryo"/>
            </a:endParaRPr>
          </a:p>
          <a:p>
            <a:pPr marL="0">
              <a:lnSpc>
                <a:spcPct val="100000"/>
              </a:lnSpc>
              <a:spcBef>
                <a:spcPts val="0"/>
              </a:spcBef>
              <a:buClr>
                <a:srgbClr val="000000"/>
              </a:buClr>
              <a:buSzPts val="1700"/>
            </a:pPr>
            <a:endParaRPr lang="ja-JP" altLang="en-US" b="1" dirty="0">
              <a:solidFill>
                <a:schemeClr val="tx1"/>
              </a:solidFill>
              <a:cs typeface="Meiryo"/>
              <a:sym typeface="Meiryo"/>
            </a:endParaRPr>
          </a:p>
          <a:p>
            <a:endParaRPr kumimoji="1" lang="ja-JP" altLang="en-US" dirty="0"/>
          </a:p>
        </p:txBody>
      </p:sp>
      <p:sp>
        <p:nvSpPr>
          <p:cNvPr id="8" name="正方形/長方形 7">
            <a:extLst>
              <a:ext uri="{FF2B5EF4-FFF2-40B4-BE49-F238E27FC236}">
                <a16:creationId xmlns:a16="http://schemas.microsoft.com/office/drawing/2014/main" id="{850851D8-1FCC-872A-02CA-F1F905949EAC}"/>
              </a:ext>
            </a:extLst>
          </p:cNvPr>
          <p:cNvSpPr/>
          <p:nvPr/>
        </p:nvSpPr>
        <p:spPr>
          <a:xfrm>
            <a:off x="3034973" y="1483204"/>
            <a:ext cx="8448675" cy="39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FF0000"/>
                </a:solidFill>
                <a:latin typeface="HG丸ｺﾞｼｯｸM-PRO" panose="020F0600000000000000" pitchFamily="50" charset="-128"/>
                <a:ea typeface="HG丸ｺﾞｼｯｸM-PRO" panose="020F0600000000000000" pitchFamily="50" charset="-128"/>
              </a:rPr>
              <a:t>貴社問い合わせ先をご記載ください</a:t>
            </a:r>
          </a:p>
        </p:txBody>
      </p:sp>
    </p:spTree>
    <p:extLst>
      <p:ext uri="{BB962C8B-B14F-4D97-AF65-F5344CB8AC3E}">
        <p14:creationId xmlns:p14="http://schemas.microsoft.com/office/powerpoint/2010/main" val="687174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65EA7B03-C6BC-A09B-B0F6-74802EA470DC}"/>
              </a:ext>
            </a:extLst>
          </p:cNvPr>
          <p:cNvPicPr>
            <a:picLocks noChangeAspect="1"/>
          </p:cNvPicPr>
          <p:nvPr/>
        </p:nvPicPr>
        <p:blipFill>
          <a:blip r:embed="rId2"/>
          <a:stretch>
            <a:fillRect/>
          </a:stretch>
        </p:blipFill>
        <p:spPr>
          <a:xfrm>
            <a:off x="3850176" y="2114777"/>
            <a:ext cx="4491648" cy="2628446"/>
          </a:xfrm>
          <a:prstGeom prst="rect">
            <a:avLst/>
          </a:prstGeom>
        </p:spPr>
      </p:pic>
    </p:spTree>
    <p:extLst>
      <p:ext uri="{BB962C8B-B14F-4D97-AF65-F5344CB8AC3E}">
        <p14:creationId xmlns:p14="http://schemas.microsoft.com/office/powerpoint/2010/main" val="2087950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386EE56-209A-F23F-6B2D-B09534047555}"/>
              </a:ext>
            </a:extLst>
          </p:cNvPr>
          <p:cNvGrpSpPr/>
          <p:nvPr/>
        </p:nvGrpSpPr>
        <p:grpSpPr>
          <a:xfrm>
            <a:off x="1653110" y="2562706"/>
            <a:ext cx="1964808" cy="1732588"/>
            <a:chOff x="1244736" y="1871958"/>
            <a:chExt cx="2208853" cy="1732588"/>
          </a:xfrm>
        </p:grpSpPr>
        <p:sp>
          <p:nvSpPr>
            <p:cNvPr id="4" name="正方形/長方形 3">
              <a:extLst>
                <a:ext uri="{FF2B5EF4-FFF2-40B4-BE49-F238E27FC236}">
                  <a16:creationId xmlns:a16="http://schemas.microsoft.com/office/drawing/2014/main" id="{D6A8DF7D-8A4B-6CF8-3213-6AA69CB43FB4}"/>
                </a:ext>
              </a:extLst>
            </p:cNvPr>
            <p:cNvSpPr/>
            <p:nvPr/>
          </p:nvSpPr>
          <p:spPr>
            <a:xfrm>
              <a:off x="1244736" y="1871958"/>
              <a:ext cx="2208853" cy="173258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04B3811-7247-4863-E027-86BE419FB6A1}"/>
                </a:ext>
              </a:extLst>
            </p:cNvPr>
            <p:cNvSpPr txBox="1"/>
            <p:nvPr/>
          </p:nvSpPr>
          <p:spPr>
            <a:xfrm>
              <a:off x="1470273" y="2123849"/>
              <a:ext cx="1757778" cy="1323439"/>
            </a:xfrm>
            <a:prstGeom prst="rect">
              <a:avLst/>
            </a:prstGeom>
            <a:noFill/>
          </p:spPr>
          <p:txBody>
            <a:bodyPr wrap="square" rtlCol="0">
              <a:spAutoFit/>
            </a:bodyPr>
            <a:lstStyle/>
            <a:p>
              <a:r>
                <a:rPr kumimoji="1" lang="en-US" altLang="ja-JP" sz="8000" dirty="0">
                  <a:solidFill>
                    <a:srgbClr val="171C61"/>
                  </a:solidFill>
                  <a:latin typeface="Arial Black" panose="020B0A04020102020204" pitchFamily="34" charset="0"/>
                  <a:cs typeface="Aharoni" panose="020B0604020202020204" pitchFamily="2" charset="-79"/>
                </a:rPr>
                <a:t>02</a:t>
              </a:r>
              <a:endParaRPr kumimoji="1" lang="ja-JP" altLang="en-US" sz="8000" dirty="0">
                <a:solidFill>
                  <a:srgbClr val="171C61"/>
                </a:solidFill>
                <a:latin typeface="Arial Black" panose="020B0A04020102020204" pitchFamily="34" charset="0"/>
                <a:cs typeface="Aharoni" panose="020B0604020202020204" pitchFamily="2" charset="-79"/>
              </a:endParaRPr>
            </a:p>
          </p:txBody>
        </p:sp>
      </p:grpSp>
      <p:sp>
        <p:nvSpPr>
          <p:cNvPr id="6" name="テキスト ボックス 5">
            <a:extLst>
              <a:ext uri="{FF2B5EF4-FFF2-40B4-BE49-F238E27FC236}">
                <a16:creationId xmlns:a16="http://schemas.microsoft.com/office/drawing/2014/main" id="{73AA58DD-47D4-7681-BD8A-616CE209141B}"/>
              </a:ext>
            </a:extLst>
          </p:cNvPr>
          <p:cNvSpPr txBox="1"/>
          <p:nvPr/>
        </p:nvSpPr>
        <p:spPr>
          <a:xfrm>
            <a:off x="4271490" y="2921168"/>
            <a:ext cx="5698133" cy="1015663"/>
          </a:xfrm>
          <a:prstGeom prst="rect">
            <a:avLst/>
          </a:prstGeom>
          <a:noFill/>
        </p:spPr>
        <p:txBody>
          <a:bodyPr wrap="square" rtlCol="0">
            <a:spAutoFit/>
          </a:bodyPr>
          <a:lstStyle/>
          <a:p>
            <a:r>
              <a:rPr kumimoji="1" lang="ja-JP" altLang="en-US" sz="6000" b="1" dirty="0">
                <a:solidFill>
                  <a:schemeClr val="bg1"/>
                </a:solidFill>
                <a:latin typeface="HG丸ｺﾞｼｯｸM-PRO" panose="020F0600000000000000" pitchFamily="50" charset="-128"/>
                <a:ea typeface="HG丸ｺﾞｼｯｸM-PRO" panose="020F0600000000000000" pitchFamily="50" charset="-128"/>
              </a:rPr>
              <a:t>回答までの流れ</a:t>
            </a:r>
          </a:p>
        </p:txBody>
      </p:sp>
      <p:sp>
        <p:nvSpPr>
          <p:cNvPr id="7" name="正方形/長方形 6">
            <a:extLst>
              <a:ext uri="{FF2B5EF4-FFF2-40B4-BE49-F238E27FC236}">
                <a16:creationId xmlns:a16="http://schemas.microsoft.com/office/drawing/2014/main" id="{9644FF78-6434-CF3E-313A-9221B9670967}"/>
              </a:ext>
            </a:extLst>
          </p:cNvPr>
          <p:cNvSpPr/>
          <p:nvPr/>
        </p:nvSpPr>
        <p:spPr>
          <a:xfrm>
            <a:off x="560773" y="486053"/>
            <a:ext cx="11070454" cy="588589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93891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32CB5BB-5450-75C2-ACEB-E26781EABD84}"/>
              </a:ext>
            </a:extLst>
          </p:cNvPr>
          <p:cNvSpPr>
            <a:spLocks noGrp="1"/>
          </p:cNvSpPr>
          <p:nvPr>
            <p:ph type="body" sz="quarter" idx="10"/>
          </p:nvPr>
        </p:nvSpPr>
        <p:spPr/>
        <p:txBody>
          <a:bodyPr>
            <a:normAutofit lnSpcReduction="10000"/>
          </a:bodyPr>
          <a:lstStyle/>
          <a:p>
            <a:r>
              <a:rPr kumimoji="1" lang="en-US" altLang="ja-JP" dirty="0">
                <a:ln w="19050">
                  <a:solidFill>
                    <a:srgbClr val="171C61"/>
                  </a:solidFill>
                </a:ln>
              </a:rPr>
              <a:t>1</a:t>
            </a:r>
            <a:r>
              <a:rPr kumimoji="1" lang="ja-JP" altLang="en-US" dirty="0">
                <a:ln w="19050">
                  <a:solidFill>
                    <a:srgbClr val="F1E70D"/>
                  </a:solidFill>
                </a:ln>
                <a:solidFill>
                  <a:srgbClr val="F1E70D"/>
                </a:solidFill>
              </a:rPr>
              <a:t> </a:t>
            </a:r>
            <a:r>
              <a:rPr kumimoji="1" lang="ja-JP" altLang="en-US" dirty="0"/>
              <a:t>回答までの流れ</a:t>
            </a:r>
          </a:p>
        </p:txBody>
      </p:sp>
      <p:grpSp>
        <p:nvGrpSpPr>
          <p:cNvPr id="30" name="グループ化 29">
            <a:extLst>
              <a:ext uri="{FF2B5EF4-FFF2-40B4-BE49-F238E27FC236}">
                <a16:creationId xmlns:a16="http://schemas.microsoft.com/office/drawing/2014/main" id="{2927BEF2-FCDC-0A9D-7B29-73B9A40BE7C7}"/>
              </a:ext>
            </a:extLst>
          </p:cNvPr>
          <p:cNvGrpSpPr/>
          <p:nvPr/>
        </p:nvGrpSpPr>
        <p:grpSpPr>
          <a:xfrm>
            <a:off x="1185802" y="1478304"/>
            <a:ext cx="10300396" cy="4425992"/>
            <a:chOff x="1412632" y="1216004"/>
            <a:chExt cx="10300396" cy="4425992"/>
          </a:xfrm>
        </p:grpSpPr>
        <p:grpSp>
          <p:nvGrpSpPr>
            <p:cNvPr id="29" name="グループ化 28">
              <a:extLst>
                <a:ext uri="{FF2B5EF4-FFF2-40B4-BE49-F238E27FC236}">
                  <a16:creationId xmlns:a16="http://schemas.microsoft.com/office/drawing/2014/main" id="{202B33E7-2062-398A-7DCD-900869725D47}"/>
                </a:ext>
              </a:extLst>
            </p:cNvPr>
            <p:cNvGrpSpPr/>
            <p:nvPr/>
          </p:nvGrpSpPr>
          <p:grpSpPr>
            <a:xfrm>
              <a:off x="1412632" y="1216004"/>
              <a:ext cx="3029441" cy="4425992"/>
              <a:chOff x="936000" y="1528572"/>
              <a:chExt cx="2443079" cy="4425992"/>
            </a:xfrm>
          </p:grpSpPr>
          <p:grpSp>
            <p:nvGrpSpPr>
              <p:cNvPr id="56" name="グループ化 55">
                <a:extLst>
                  <a:ext uri="{FF2B5EF4-FFF2-40B4-BE49-F238E27FC236}">
                    <a16:creationId xmlns:a16="http://schemas.microsoft.com/office/drawing/2014/main" id="{8ACA70EC-15E7-1CC1-E49B-EFACC6E8DB46}"/>
                  </a:ext>
                </a:extLst>
              </p:cNvPr>
              <p:cNvGrpSpPr/>
              <p:nvPr/>
            </p:nvGrpSpPr>
            <p:grpSpPr>
              <a:xfrm>
                <a:off x="936000" y="1528572"/>
                <a:ext cx="2026525" cy="4425992"/>
                <a:chOff x="936000" y="1528572"/>
                <a:chExt cx="2026525" cy="4425992"/>
              </a:xfrm>
            </p:grpSpPr>
            <p:grpSp>
              <p:nvGrpSpPr>
                <p:cNvPr id="13" name="グループ化 12">
                  <a:extLst>
                    <a:ext uri="{FF2B5EF4-FFF2-40B4-BE49-F238E27FC236}">
                      <a16:creationId xmlns:a16="http://schemas.microsoft.com/office/drawing/2014/main" id="{2E12047A-84C6-DCD8-E6A7-99FEB6B98AC9}"/>
                    </a:ext>
                  </a:extLst>
                </p:cNvPr>
                <p:cNvGrpSpPr/>
                <p:nvPr/>
              </p:nvGrpSpPr>
              <p:grpSpPr>
                <a:xfrm>
                  <a:off x="936000" y="1528572"/>
                  <a:ext cx="2026525" cy="4425992"/>
                  <a:chOff x="936000" y="1155192"/>
                  <a:chExt cx="1897285" cy="4425992"/>
                </a:xfrm>
              </p:grpSpPr>
              <p:sp>
                <p:nvSpPr>
                  <p:cNvPr id="4" name="四角形: 角を丸くする 3">
                    <a:extLst>
                      <a:ext uri="{FF2B5EF4-FFF2-40B4-BE49-F238E27FC236}">
                        <a16:creationId xmlns:a16="http://schemas.microsoft.com/office/drawing/2014/main" id="{74F9EE26-2417-97DC-BFEC-7B69A339C0D2}"/>
                      </a:ext>
                    </a:extLst>
                  </p:cNvPr>
                  <p:cNvSpPr/>
                  <p:nvPr/>
                </p:nvSpPr>
                <p:spPr>
                  <a:xfrm>
                    <a:off x="1095239" y="1261184"/>
                    <a:ext cx="1738046" cy="4320000"/>
                  </a:xfrm>
                  <a:prstGeom prst="roundRect">
                    <a:avLst/>
                  </a:prstGeom>
                  <a:solidFill>
                    <a:srgbClr val="454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bg1"/>
                        </a:solidFill>
                        <a:latin typeface="HG丸ｺﾞｼｯｸM-PRO" panose="020F0600000000000000" pitchFamily="50" charset="-128"/>
                        <a:ea typeface="HG丸ｺﾞｼｯｸM-PRO" panose="020F0600000000000000" pitchFamily="50" charset="-128"/>
                      </a:rPr>
                      <a:t>必要書類の</a:t>
                    </a: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bg1"/>
                        </a:solidFill>
                        <a:latin typeface="HG丸ｺﾞｼｯｸM-PRO" panose="020F0600000000000000" pitchFamily="50" charset="-128"/>
                        <a:ea typeface="HG丸ｺﾞｼｯｸM-PRO" panose="020F0600000000000000" pitchFamily="50" charset="-128"/>
                      </a:rPr>
                      <a:t>準備を行う</a:t>
                    </a:r>
                  </a:p>
                </p:txBody>
              </p:sp>
              <p:sp>
                <p:nvSpPr>
                  <p:cNvPr id="12" name="四角形: 角を丸くする 11">
                    <a:extLst>
                      <a:ext uri="{FF2B5EF4-FFF2-40B4-BE49-F238E27FC236}">
                        <a16:creationId xmlns:a16="http://schemas.microsoft.com/office/drawing/2014/main" id="{99507974-2964-D576-140F-A6FA863B8233}"/>
                      </a:ext>
                    </a:extLst>
                  </p:cNvPr>
                  <p:cNvSpPr/>
                  <p:nvPr/>
                </p:nvSpPr>
                <p:spPr>
                  <a:xfrm>
                    <a:off x="936000" y="1155192"/>
                    <a:ext cx="1121400"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grpSp>
            <p:sp>
              <p:nvSpPr>
                <p:cNvPr id="42" name="正方形/長方形 41">
                  <a:extLst>
                    <a:ext uri="{FF2B5EF4-FFF2-40B4-BE49-F238E27FC236}">
                      <a16:creationId xmlns:a16="http://schemas.microsoft.com/office/drawing/2014/main" id="{7A39DF9C-D528-8848-2D1F-CA43BCE4AB1E}"/>
                    </a:ext>
                  </a:extLst>
                </p:cNvPr>
                <p:cNvSpPr/>
                <p:nvPr/>
              </p:nvSpPr>
              <p:spPr>
                <a:xfrm>
                  <a:off x="1277015" y="3124200"/>
                  <a:ext cx="151458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1" name="グラフィックス 70" descr="再生 単色塗りつぶし">
                <a:extLst>
                  <a:ext uri="{FF2B5EF4-FFF2-40B4-BE49-F238E27FC236}">
                    <a16:creationId xmlns:a16="http://schemas.microsoft.com/office/drawing/2014/main" id="{7304E04D-5C63-0625-3EDD-AE3783D35C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9079" y="3676598"/>
                <a:ext cx="540000" cy="700742"/>
              </a:xfrm>
              <a:prstGeom prst="rect">
                <a:avLst/>
              </a:prstGeom>
            </p:spPr>
          </p:pic>
        </p:grpSp>
        <p:grpSp>
          <p:nvGrpSpPr>
            <p:cNvPr id="28" name="グループ化 27">
              <a:extLst>
                <a:ext uri="{FF2B5EF4-FFF2-40B4-BE49-F238E27FC236}">
                  <a16:creationId xmlns:a16="http://schemas.microsoft.com/office/drawing/2014/main" id="{67AD9DBE-CB33-9DC7-DFBC-C7EE7E49A6AD}"/>
                </a:ext>
              </a:extLst>
            </p:cNvPr>
            <p:cNvGrpSpPr/>
            <p:nvPr/>
          </p:nvGrpSpPr>
          <p:grpSpPr>
            <a:xfrm>
              <a:off x="4006351" y="1216004"/>
              <a:ext cx="3039624" cy="4425992"/>
              <a:chOff x="3127813" y="1528572"/>
              <a:chExt cx="2451291" cy="4425992"/>
            </a:xfrm>
          </p:grpSpPr>
          <p:grpSp>
            <p:nvGrpSpPr>
              <p:cNvPr id="55" name="グループ化 54">
                <a:extLst>
                  <a:ext uri="{FF2B5EF4-FFF2-40B4-BE49-F238E27FC236}">
                    <a16:creationId xmlns:a16="http://schemas.microsoft.com/office/drawing/2014/main" id="{4F9806A7-C883-5685-9224-50D5AB893437}"/>
                  </a:ext>
                </a:extLst>
              </p:cNvPr>
              <p:cNvGrpSpPr/>
              <p:nvPr/>
            </p:nvGrpSpPr>
            <p:grpSpPr>
              <a:xfrm>
                <a:off x="3127813" y="1528572"/>
                <a:ext cx="2026525" cy="4425992"/>
                <a:chOff x="3095731" y="1528572"/>
                <a:chExt cx="2026525" cy="4425992"/>
              </a:xfrm>
            </p:grpSpPr>
            <p:grpSp>
              <p:nvGrpSpPr>
                <p:cNvPr id="14" name="グループ化 13">
                  <a:extLst>
                    <a:ext uri="{FF2B5EF4-FFF2-40B4-BE49-F238E27FC236}">
                      <a16:creationId xmlns:a16="http://schemas.microsoft.com/office/drawing/2014/main" id="{DC634855-667D-7D5A-89E3-8D8B71D57FE6}"/>
                    </a:ext>
                  </a:extLst>
                </p:cNvPr>
                <p:cNvGrpSpPr/>
                <p:nvPr/>
              </p:nvGrpSpPr>
              <p:grpSpPr>
                <a:xfrm>
                  <a:off x="3095731" y="1528572"/>
                  <a:ext cx="2026525" cy="4425992"/>
                  <a:chOff x="936000" y="1155192"/>
                  <a:chExt cx="1897285" cy="4425992"/>
                </a:xfrm>
              </p:grpSpPr>
              <p:sp>
                <p:nvSpPr>
                  <p:cNvPr id="15" name="四角形: 角を丸くする 14">
                    <a:extLst>
                      <a:ext uri="{FF2B5EF4-FFF2-40B4-BE49-F238E27FC236}">
                        <a16:creationId xmlns:a16="http://schemas.microsoft.com/office/drawing/2014/main" id="{129957AD-8BB6-D844-F86E-E8A8DF5A340D}"/>
                      </a:ext>
                    </a:extLst>
                  </p:cNvPr>
                  <p:cNvSpPr/>
                  <p:nvPr/>
                </p:nvSpPr>
                <p:spPr>
                  <a:xfrm>
                    <a:off x="1095239" y="1261184"/>
                    <a:ext cx="1738046" cy="4320000"/>
                  </a:xfrm>
                  <a:prstGeom prst="roundRect">
                    <a:avLst/>
                  </a:prstGeom>
                  <a:solidFill>
                    <a:srgbClr val="454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lang="en-US" altLang="ja-JP" dirty="0">
                      <a:latin typeface="HG丸ｺﾞｼｯｸM-PRO" panose="020F0600000000000000" pitchFamily="50" charset="-128"/>
                      <a:ea typeface="HG丸ｺﾞｼｯｸM-PRO" panose="020F0600000000000000" pitchFamily="50" charset="-128"/>
                    </a:endParaRPr>
                  </a:p>
                  <a:p>
                    <a:pPr algn="ctr"/>
                    <a:r>
                      <a:rPr lang="ja-JP" altLang="en-US" dirty="0">
                        <a:latin typeface="HG丸ｺﾞｼｯｸM-PRO" panose="020F0600000000000000" pitchFamily="50" charset="-128"/>
                        <a:ea typeface="HG丸ｺﾞｼｯｸM-PRO" panose="020F0600000000000000" pitchFamily="50" charset="-128"/>
                      </a:rPr>
                      <a:t>メールから</a:t>
                    </a:r>
                    <a:endParaRPr lang="en-US" altLang="ja-JP" dirty="0">
                      <a:latin typeface="HG丸ｺﾞｼｯｸM-PRO" panose="020F0600000000000000" pitchFamily="50" charset="-128"/>
                      <a:ea typeface="HG丸ｺﾞｼｯｸM-PRO" panose="020F0600000000000000" pitchFamily="50" charset="-128"/>
                    </a:endParaRPr>
                  </a:p>
                  <a:p>
                    <a:pPr algn="ctr"/>
                    <a:r>
                      <a:rPr lang="ja-JP" altLang="en-US" dirty="0">
                        <a:latin typeface="HG丸ｺﾞｼｯｸM-PRO" panose="020F0600000000000000" pitchFamily="50" charset="-128"/>
                        <a:ea typeface="HG丸ｺﾞｼｯｸM-PRO" panose="020F0600000000000000" pitchFamily="50" charset="-128"/>
                      </a:rPr>
                      <a:t>［年末調整回答</a:t>
                    </a:r>
                    <a:endParaRPr lang="en-US" altLang="ja-JP" dirty="0">
                      <a:latin typeface="HG丸ｺﾞｼｯｸM-PRO" panose="020F0600000000000000" pitchFamily="50" charset="-128"/>
                      <a:ea typeface="HG丸ｺﾞｼｯｸM-PRO" panose="020F0600000000000000" pitchFamily="50" charset="-128"/>
                    </a:endParaRPr>
                  </a:p>
                  <a:p>
                    <a:pPr algn="ctr"/>
                    <a:r>
                      <a:rPr lang="ja-JP" altLang="en-US" dirty="0">
                        <a:latin typeface="HG丸ｺﾞｼｯｸM-PRO" panose="020F0600000000000000" pitchFamily="50" charset="-128"/>
                        <a:ea typeface="HG丸ｺﾞｼｯｸM-PRO" panose="020F0600000000000000" pitchFamily="50" charset="-128"/>
                      </a:rPr>
                      <a:t>ページ］を開く</a:t>
                    </a: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p:txBody>
              </p:sp>
              <p:sp>
                <p:nvSpPr>
                  <p:cNvPr id="16" name="四角形: 角を丸くする 15">
                    <a:extLst>
                      <a:ext uri="{FF2B5EF4-FFF2-40B4-BE49-F238E27FC236}">
                        <a16:creationId xmlns:a16="http://schemas.microsoft.com/office/drawing/2014/main" id="{4604523B-DE8A-EC63-7D9D-CF2FC3129E1E}"/>
                      </a:ext>
                    </a:extLst>
                  </p:cNvPr>
                  <p:cNvSpPr/>
                  <p:nvPr/>
                </p:nvSpPr>
                <p:spPr>
                  <a:xfrm>
                    <a:off x="936000" y="1155192"/>
                    <a:ext cx="1121400"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STEP2 </a:t>
                    </a:r>
                  </a:p>
                </p:txBody>
              </p:sp>
            </p:grpSp>
            <p:sp>
              <p:nvSpPr>
                <p:cNvPr id="43" name="正方形/長方形 42">
                  <a:extLst>
                    <a:ext uri="{FF2B5EF4-FFF2-40B4-BE49-F238E27FC236}">
                      <a16:creationId xmlns:a16="http://schemas.microsoft.com/office/drawing/2014/main" id="{074A6E90-9D7A-DE90-E24C-CF73B93894EF}"/>
                    </a:ext>
                  </a:extLst>
                </p:cNvPr>
                <p:cNvSpPr/>
                <p:nvPr/>
              </p:nvSpPr>
              <p:spPr>
                <a:xfrm>
                  <a:off x="3424093" y="3124200"/>
                  <a:ext cx="151458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2" name="グラフィックス 71" descr="再生 単色塗りつぶし">
                <a:extLst>
                  <a:ext uri="{FF2B5EF4-FFF2-40B4-BE49-F238E27FC236}">
                    <a16:creationId xmlns:a16="http://schemas.microsoft.com/office/drawing/2014/main" id="{EABF6A78-2D26-10AD-8C77-23253CC370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39104" y="3676598"/>
                <a:ext cx="540000" cy="700742"/>
              </a:xfrm>
              <a:prstGeom prst="rect">
                <a:avLst/>
              </a:prstGeom>
            </p:spPr>
          </p:pic>
        </p:grpSp>
        <p:grpSp>
          <p:nvGrpSpPr>
            <p:cNvPr id="27" name="グループ化 26">
              <a:extLst>
                <a:ext uri="{FF2B5EF4-FFF2-40B4-BE49-F238E27FC236}">
                  <a16:creationId xmlns:a16="http://schemas.microsoft.com/office/drawing/2014/main" id="{CEEED8F9-ED5E-0722-5BEC-DFF7133E31D1}"/>
                </a:ext>
              </a:extLst>
            </p:cNvPr>
            <p:cNvGrpSpPr/>
            <p:nvPr/>
          </p:nvGrpSpPr>
          <p:grpSpPr>
            <a:xfrm>
              <a:off x="6610253" y="1216004"/>
              <a:ext cx="3025588" cy="4425992"/>
              <a:chOff x="5330564" y="1528572"/>
              <a:chExt cx="2439972" cy="4425992"/>
            </a:xfrm>
          </p:grpSpPr>
          <p:grpSp>
            <p:nvGrpSpPr>
              <p:cNvPr id="54" name="グループ化 53">
                <a:extLst>
                  <a:ext uri="{FF2B5EF4-FFF2-40B4-BE49-F238E27FC236}">
                    <a16:creationId xmlns:a16="http://schemas.microsoft.com/office/drawing/2014/main" id="{85CD0608-D459-6923-6F55-59306D45E63D}"/>
                  </a:ext>
                </a:extLst>
              </p:cNvPr>
              <p:cNvGrpSpPr/>
              <p:nvPr/>
            </p:nvGrpSpPr>
            <p:grpSpPr>
              <a:xfrm>
                <a:off x="5330564" y="1528572"/>
                <a:ext cx="2026525" cy="4425992"/>
                <a:chOff x="5255462" y="1528572"/>
                <a:chExt cx="2026525" cy="4425992"/>
              </a:xfrm>
            </p:grpSpPr>
            <p:grpSp>
              <p:nvGrpSpPr>
                <p:cNvPr id="17" name="グループ化 16">
                  <a:extLst>
                    <a:ext uri="{FF2B5EF4-FFF2-40B4-BE49-F238E27FC236}">
                      <a16:creationId xmlns:a16="http://schemas.microsoft.com/office/drawing/2014/main" id="{C0C7CACC-E273-7285-E207-F5FA9B4B1F13}"/>
                    </a:ext>
                  </a:extLst>
                </p:cNvPr>
                <p:cNvGrpSpPr/>
                <p:nvPr/>
              </p:nvGrpSpPr>
              <p:grpSpPr>
                <a:xfrm>
                  <a:off x="5255462" y="1528572"/>
                  <a:ext cx="2026525" cy="4425992"/>
                  <a:chOff x="936000" y="1155192"/>
                  <a:chExt cx="1897285" cy="4425992"/>
                </a:xfrm>
              </p:grpSpPr>
              <p:sp>
                <p:nvSpPr>
                  <p:cNvPr id="18" name="四角形: 角を丸くする 17">
                    <a:extLst>
                      <a:ext uri="{FF2B5EF4-FFF2-40B4-BE49-F238E27FC236}">
                        <a16:creationId xmlns:a16="http://schemas.microsoft.com/office/drawing/2014/main" id="{F91775D2-3054-0690-6D1C-EFA6D8DCCD03}"/>
                      </a:ext>
                    </a:extLst>
                  </p:cNvPr>
                  <p:cNvSpPr/>
                  <p:nvPr/>
                </p:nvSpPr>
                <p:spPr>
                  <a:xfrm>
                    <a:off x="1095239" y="1261184"/>
                    <a:ext cx="1738046" cy="4320000"/>
                  </a:xfrm>
                  <a:prstGeom prst="roundRect">
                    <a:avLst/>
                  </a:prstGeom>
                  <a:solidFill>
                    <a:srgbClr val="454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bg1"/>
                        </a:solidFill>
                        <a:latin typeface="HG丸ｺﾞｼｯｸM-PRO" panose="020F0600000000000000" pitchFamily="50" charset="-128"/>
                        <a:ea typeface="HG丸ｺﾞｼｯｸM-PRO" panose="020F0600000000000000" pitchFamily="50" charset="-128"/>
                      </a:rPr>
                      <a:t>ジンジャーに</a:t>
                    </a: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bg1"/>
                        </a:solidFill>
                        <a:latin typeface="HG丸ｺﾞｼｯｸM-PRO" panose="020F0600000000000000" pitchFamily="50" charset="-128"/>
                        <a:ea typeface="HG丸ｺﾞｼｯｸM-PRO" panose="020F0600000000000000" pitchFamily="50" charset="-128"/>
                      </a:rPr>
                      <a:t>ログインする</a:t>
                    </a:r>
                  </a:p>
                </p:txBody>
              </p:sp>
              <p:sp>
                <p:nvSpPr>
                  <p:cNvPr id="19" name="四角形: 角を丸くする 18">
                    <a:extLst>
                      <a:ext uri="{FF2B5EF4-FFF2-40B4-BE49-F238E27FC236}">
                        <a16:creationId xmlns:a16="http://schemas.microsoft.com/office/drawing/2014/main" id="{C0EE259E-D2EE-2F1F-C98C-834CFB9FC319}"/>
                      </a:ext>
                    </a:extLst>
                  </p:cNvPr>
                  <p:cNvSpPr/>
                  <p:nvPr/>
                </p:nvSpPr>
                <p:spPr>
                  <a:xfrm>
                    <a:off x="936000" y="1155192"/>
                    <a:ext cx="1121400"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STEP3</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grpSp>
            <p:sp>
              <p:nvSpPr>
                <p:cNvPr id="44" name="正方形/長方形 43">
                  <a:extLst>
                    <a:ext uri="{FF2B5EF4-FFF2-40B4-BE49-F238E27FC236}">
                      <a16:creationId xmlns:a16="http://schemas.microsoft.com/office/drawing/2014/main" id="{BA53953A-2FE7-9411-D562-79FEF3DDEF90}"/>
                    </a:ext>
                  </a:extLst>
                </p:cNvPr>
                <p:cNvSpPr/>
                <p:nvPr/>
              </p:nvSpPr>
              <p:spPr>
                <a:xfrm>
                  <a:off x="5572505" y="3124200"/>
                  <a:ext cx="151458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3" name="グラフィックス 72" descr="再生 単色塗りつぶし">
                <a:extLst>
                  <a:ext uri="{FF2B5EF4-FFF2-40B4-BE49-F238E27FC236}">
                    <a16:creationId xmlns:a16="http://schemas.microsoft.com/office/drawing/2014/main" id="{9E308B5C-BE96-A34D-45CD-D5D1616C58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0536" y="3659527"/>
                <a:ext cx="540000" cy="700742"/>
              </a:xfrm>
              <a:prstGeom prst="rect">
                <a:avLst/>
              </a:prstGeom>
            </p:spPr>
          </p:pic>
        </p:grpSp>
        <p:grpSp>
          <p:nvGrpSpPr>
            <p:cNvPr id="53" name="グループ化 52">
              <a:extLst>
                <a:ext uri="{FF2B5EF4-FFF2-40B4-BE49-F238E27FC236}">
                  <a16:creationId xmlns:a16="http://schemas.microsoft.com/office/drawing/2014/main" id="{F5CDCC1E-9D3D-7298-D9C5-EDDD176D40BC}"/>
                </a:ext>
              </a:extLst>
            </p:cNvPr>
            <p:cNvGrpSpPr/>
            <p:nvPr/>
          </p:nvGrpSpPr>
          <p:grpSpPr>
            <a:xfrm>
              <a:off x="9200118" y="1216004"/>
              <a:ext cx="2512910" cy="4425992"/>
              <a:chOff x="7415193" y="1528572"/>
              <a:chExt cx="2026525" cy="4425992"/>
            </a:xfrm>
          </p:grpSpPr>
          <p:grpSp>
            <p:nvGrpSpPr>
              <p:cNvPr id="20" name="グループ化 19">
                <a:extLst>
                  <a:ext uri="{FF2B5EF4-FFF2-40B4-BE49-F238E27FC236}">
                    <a16:creationId xmlns:a16="http://schemas.microsoft.com/office/drawing/2014/main" id="{BB713EEE-404D-AE2C-9317-8F5D6AD71946}"/>
                  </a:ext>
                </a:extLst>
              </p:cNvPr>
              <p:cNvGrpSpPr/>
              <p:nvPr/>
            </p:nvGrpSpPr>
            <p:grpSpPr>
              <a:xfrm>
                <a:off x="7415193" y="1528572"/>
                <a:ext cx="2026525" cy="4425992"/>
                <a:chOff x="936000" y="1155192"/>
                <a:chExt cx="1897285" cy="4425992"/>
              </a:xfrm>
            </p:grpSpPr>
            <p:sp>
              <p:nvSpPr>
                <p:cNvPr id="21" name="四角形: 角を丸くする 20">
                  <a:extLst>
                    <a:ext uri="{FF2B5EF4-FFF2-40B4-BE49-F238E27FC236}">
                      <a16:creationId xmlns:a16="http://schemas.microsoft.com/office/drawing/2014/main" id="{0B9B0BAA-2AA1-8C2E-16A0-44C9340C876D}"/>
                    </a:ext>
                  </a:extLst>
                </p:cNvPr>
                <p:cNvSpPr/>
                <p:nvPr/>
              </p:nvSpPr>
              <p:spPr>
                <a:xfrm>
                  <a:off x="1095239" y="1261184"/>
                  <a:ext cx="1738046" cy="4320000"/>
                </a:xfrm>
                <a:prstGeom prst="roundRect">
                  <a:avLst/>
                </a:prstGeom>
                <a:solidFill>
                  <a:srgbClr val="454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bg1"/>
                      </a:solidFill>
                      <a:latin typeface="HG丸ｺﾞｼｯｸM-PRO" panose="020F0600000000000000" pitchFamily="50" charset="-128"/>
                      <a:ea typeface="HG丸ｺﾞｼｯｸM-PRO" panose="020F0600000000000000" pitchFamily="50" charset="-128"/>
                    </a:rPr>
                    <a:t>年末調整の</a:t>
                  </a: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dirty="0">
                      <a:solidFill>
                        <a:schemeClr val="bg1"/>
                      </a:solidFill>
                      <a:latin typeface="HG丸ｺﾞｼｯｸM-PRO" panose="020F0600000000000000" pitchFamily="50" charset="-128"/>
                      <a:ea typeface="HG丸ｺﾞｼｯｸM-PRO" panose="020F0600000000000000" pitchFamily="50" charset="-128"/>
                    </a:rPr>
                    <a:t>回答を開始する</a:t>
                  </a:r>
                  <a:endParaRPr kumimoji="1" lang="en-US" altLang="ja-JP" dirty="0">
                    <a:solidFill>
                      <a:schemeClr val="bg1"/>
                    </a:solidFill>
                    <a:latin typeface="HG丸ｺﾞｼｯｸM-PRO" panose="020F0600000000000000" pitchFamily="50" charset="-128"/>
                    <a:ea typeface="HG丸ｺﾞｼｯｸM-PRO" panose="020F0600000000000000" pitchFamily="50" charset="-128"/>
                  </a:endParaRPr>
                </a:p>
              </p:txBody>
            </p:sp>
            <p:sp>
              <p:nvSpPr>
                <p:cNvPr id="22" name="四角形: 角を丸くする 21">
                  <a:extLst>
                    <a:ext uri="{FF2B5EF4-FFF2-40B4-BE49-F238E27FC236}">
                      <a16:creationId xmlns:a16="http://schemas.microsoft.com/office/drawing/2014/main" id="{214FD96B-E0B2-B4E6-1586-E067ADCC698A}"/>
                    </a:ext>
                  </a:extLst>
                </p:cNvPr>
                <p:cNvSpPr/>
                <p:nvPr/>
              </p:nvSpPr>
              <p:spPr>
                <a:xfrm>
                  <a:off x="936000" y="1155192"/>
                  <a:ext cx="1121400"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STEP4</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grpSp>
          <p:sp>
            <p:nvSpPr>
              <p:cNvPr id="45" name="正方形/長方形 44">
                <a:extLst>
                  <a:ext uri="{FF2B5EF4-FFF2-40B4-BE49-F238E27FC236}">
                    <a16:creationId xmlns:a16="http://schemas.microsoft.com/office/drawing/2014/main" id="{77B92D5F-B798-17BA-EDDA-7A73ED2B2C16}"/>
                  </a:ext>
                </a:extLst>
              </p:cNvPr>
              <p:cNvSpPr/>
              <p:nvPr/>
            </p:nvSpPr>
            <p:spPr>
              <a:xfrm>
                <a:off x="7756208" y="3124200"/>
                <a:ext cx="151458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62" name="図 61">
            <a:extLst>
              <a:ext uri="{FF2B5EF4-FFF2-40B4-BE49-F238E27FC236}">
                <a16:creationId xmlns:a16="http://schemas.microsoft.com/office/drawing/2014/main" id="{45F6AB09-AF15-AB6B-8F77-67F9F0E2CF36}"/>
              </a:ext>
            </a:extLst>
          </p:cNvPr>
          <p:cNvPicPr>
            <a:picLocks noChangeAspect="1"/>
          </p:cNvPicPr>
          <p:nvPr/>
        </p:nvPicPr>
        <p:blipFill>
          <a:blip r:embed="rId5"/>
          <a:stretch>
            <a:fillRect/>
          </a:stretch>
        </p:blipFill>
        <p:spPr>
          <a:xfrm>
            <a:off x="9937922" y="3805387"/>
            <a:ext cx="857368" cy="1084028"/>
          </a:xfrm>
          <a:prstGeom prst="rect">
            <a:avLst/>
          </a:prstGeom>
        </p:spPr>
      </p:pic>
      <p:pic>
        <p:nvPicPr>
          <p:cNvPr id="31" name="図 30">
            <a:extLst>
              <a:ext uri="{FF2B5EF4-FFF2-40B4-BE49-F238E27FC236}">
                <a16:creationId xmlns:a16="http://schemas.microsoft.com/office/drawing/2014/main" id="{79287C1A-1BA7-420F-ED2C-BE45B92CD4F5}"/>
              </a:ext>
            </a:extLst>
          </p:cNvPr>
          <p:cNvPicPr>
            <a:picLocks noChangeAspect="1"/>
          </p:cNvPicPr>
          <p:nvPr/>
        </p:nvPicPr>
        <p:blipFill>
          <a:blip r:embed="rId6"/>
          <a:stretch>
            <a:fillRect/>
          </a:stretch>
        </p:blipFill>
        <p:spPr>
          <a:xfrm>
            <a:off x="2034710" y="3751818"/>
            <a:ext cx="1091316" cy="1196927"/>
          </a:xfrm>
          <a:prstGeom prst="rect">
            <a:avLst/>
          </a:prstGeom>
        </p:spPr>
      </p:pic>
      <p:pic>
        <p:nvPicPr>
          <p:cNvPr id="32" name="図 31">
            <a:extLst>
              <a:ext uri="{FF2B5EF4-FFF2-40B4-BE49-F238E27FC236}">
                <a16:creationId xmlns:a16="http://schemas.microsoft.com/office/drawing/2014/main" id="{B8F2E4D8-42ED-0731-3FDA-CBA7FD2D1805}"/>
              </a:ext>
            </a:extLst>
          </p:cNvPr>
          <p:cNvPicPr>
            <a:picLocks noChangeAspect="1"/>
          </p:cNvPicPr>
          <p:nvPr/>
        </p:nvPicPr>
        <p:blipFill>
          <a:blip r:embed="rId7"/>
          <a:stretch>
            <a:fillRect/>
          </a:stretch>
        </p:blipFill>
        <p:spPr>
          <a:xfrm>
            <a:off x="7199674" y="3769419"/>
            <a:ext cx="1091316" cy="1161724"/>
          </a:xfrm>
          <a:prstGeom prst="rect">
            <a:avLst/>
          </a:prstGeom>
        </p:spPr>
      </p:pic>
      <p:pic>
        <p:nvPicPr>
          <p:cNvPr id="33" name="図 32">
            <a:extLst>
              <a:ext uri="{FF2B5EF4-FFF2-40B4-BE49-F238E27FC236}">
                <a16:creationId xmlns:a16="http://schemas.microsoft.com/office/drawing/2014/main" id="{DE49F9FA-8009-01EE-229A-D91E8061AFAA}"/>
              </a:ext>
            </a:extLst>
          </p:cNvPr>
          <p:cNvPicPr>
            <a:picLocks noChangeAspect="1"/>
          </p:cNvPicPr>
          <p:nvPr/>
        </p:nvPicPr>
        <p:blipFill>
          <a:blip r:embed="rId8"/>
          <a:stretch>
            <a:fillRect/>
          </a:stretch>
        </p:blipFill>
        <p:spPr>
          <a:xfrm>
            <a:off x="4483166" y="3875821"/>
            <a:ext cx="1466823" cy="868359"/>
          </a:xfrm>
          <a:prstGeom prst="rect">
            <a:avLst/>
          </a:prstGeom>
        </p:spPr>
      </p:pic>
    </p:spTree>
    <p:extLst>
      <p:ext uri="{BB962C8B-B14F-4D97-AF65-F5344CB8AC3E}">
        <p14:creationId xmlns:p14="http://schemas.microsoft.com/office/powerpoint/2010/main" val="270589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ED00EE9-7F89-8F69-736F-8D694C2AB206}"/>
              </a:ext>
            </a:extLst>
          </p:cNvPr>
          <p:cNvSpPr>
            <a:spLocks noGrp="1"/>
          </p:cNvSpPr>
          <p:nvPr>
            <p:ph type="body" sz="quarter" idx="10"/>
          </p:nvPr>
        </p:nvSpPr>
        <p:spPr/>
        <p:txBody>
          <a:bodyPr>
            <a:normAutofit lnSpcReduction="10000"/>
          </a:bodyPr>
          <a:lstStyle/>
          <a:p>
            <a:r>
              <a:rPr kumimoji="1" lang="ja-JP" altLang="en-US" dirty="0"/>
              <a:t>　　　　　必要書類の準備を行う</a:t>
            </a:r>
          </a:p>
        </p:txBody>
      </p:sp>
      <p:sp>
        <p:nvSpPr>
          <p:cNvPr id="3" name="テキスト プレースホルダー 2">
            <a:extLst>
              <a:ext uri="{FF2B5EF4-FFF2-40B4-BE49-F238E27FC236}">
                <a16:creationId xmlns:a16="http://schemas.microsoft.com/office/drawing/2014/main" id="{30ED543D-DB49-65D0-7DF1-17A7140998E1}"/>
              </a:ext>
            </a:extLst>
          </p:cNvPr>
          <p:cNvSpPr>
            <a:spLocks noGrp="1"/>
          </p:cNvSpPr>
          <p:nvPr>
            <p:ph type="body" sz="quarter" idx="11"/>
          </p:nvPr>
        </p:nvSpPr>
        <p:spPr/>
        <p:txBody>
          <a:bodyPr>
            <a:noAutofit/>
          </a:bodyPr>
          <a:lstStyle/>
          <a:p>
            <a:pPr fontAlgn="base">
              <a:spcBef>
                <a:spcPts val="0"/>
              </a:spcBef>
            </a:pPr>
            <a:r>
              <a:rPr lang="ja-JP" altLang="en-US" dirty="0">
                <a:solidFill>
                  <a:schemeClr val="tx1"/>
                </a:solidFill>
              </a:rPr>
              <a:t>以下の書類をお持ちの方は、お手元にご準備ください。</a:t>
            </a:r>
            <a:endParaRPr lang="en-US" altLang="ja-JP" dirty="0">
              <a:solidFill>
                <a:schemeClr val="tx1"/>
              </a:solidFill>
            </a:endParaRPr>
          </a:p>
          <a:p>
            <a:pPr fontAlgn="base">
              <a:spcBef>
                <a:spcPts val="0"/>
              </a:spcBef>
            </a:pPr>
            <a:endParaRPr lang="en-US" altLang="ja-JP" dirty="0">
              <a:solidFill>
                <a:schemeClr val="tx1"/>
              </a:solidFill>
            </a:endParaRPr>
          </a:p>
          <a:p>
            <a:pPr fontAlgn="base">
              <a:spcBef>
                <a:spcPts val="0"/>
              </a:spcBef>
            </a:pPr>
            <a:r>
              <a:rPr lang="ja-JP" altLang="en-US" dirty="0">
                <a:solidFill>
                  <a:schemeClr val="tx1"/>
                </a:solidFill>
              </a:rPr>
              <a:t>・生命保険料控除証明書</a:t>
            </a:r>
          </a:p>
          <a:p>
            <a:pPr>
              <a:spcBef>
                <a:spcPts val="0"/>
              </a:spcBef>
            </a:pPr>
            <a:r>
              <a:rPr lang="ja-JP" altLang="en-US" dirty="0">
                <a:solidFill>
                  <a:schemeClr val="tx1"/>
                </a:solidFill>
              </a:rPr>
              <a:t>（個人で支払った一般の生命保険料、介護医療保険料、個人年金保険料）</a:t>
            </a:r>
            <a:endParaRPr lang="ja-JP" altLang="en-US" dirty="0">
              <a:solidFill>
                <a:schemeClr val="tx1"/>
              </a:solidFill>
              <a:effectLst/>
            </a:endParaRPr>
          </a:p>
          <a:p>
            <a:pPr fontAlgn="base">
              <a:spcBef>
                <a:spcPts val="0"/>
              </a:spcBef>
            </a:pPr>
            <a:br>
              <a:rPr lang="ja-JP" altLang="en-US" dirty="0">
                <a:solidFill>
                  <a:schemeClr val="tx1"/>
                </a:solidFill>
                <a:effectLst/>
              </a:rPr>
            </a:br>
            <a:r>
              <a:rPr lang="ja-JP" altLang="en-US" dirty="0">
                <a:solidFill>
                  <a:schemeClr val="tx1"/>
                </a:solidFill>
                <a:effectLst/>
              </a:rPr>
              <a:t>・</a:t>
            </a:r>
            <a:r>
              <a:rPr lang="ja-JP" altLang="en-US" dirty="0">
                <a:solidFill>
                  <a:schemeClr val="tx1"/>
                </a:solidFill>
              </a:rPr>
              <a:t>地震保険料控除証明書</a:t>
            </a:r>
          </a:p>
          <a:p>
            <a:pPr fontAlgn="base">
              <a:spcBef>
                <a:spcPts val="0"/>
              </a:spcBef>
            </a:pPr>
            <a:br>
              <a:rPr lang="ja-JP" altLang="en-US" dirty="0">
                <a:solidFill>
                  <a:schemeClr val="tx1"/>
                </a:solidFill>
                <a:effectLst/>
              </a:rPr>
            </a:br>
            <a:r>
              <a:rPr lang="ja-JP" altLang="en-US" dirty="0">
                <a:solidFill>
                  <a:schemeClr val="tx1"/>
                </a:solidFill>
                <a:effectLst/>
              </a:rPr>
              <a:t>・</a:t>
            </a:r>
            <a:r>
              <a:rPr lang="ja-JP" altLang="en-US" dirty="0">
                <a:solidFill>
                  <a:schemeClr val="tx1"/>
                </a:solidFill>
              </a:rPr>
              <a:t>小規模企業共済掛金払込証明書</a:t>
            </a:r>
          </a:p>
          <a:p>
            <a:pPr fontAlgn="base">
              <a:spcBef>
                <a:spcPts val="0"/>
              </a:spcBef>
            </a:pPr>
            <a:br>
              <a:rPr lang="ja-JP" altLang="en-US" dirty="0">
                <a:solidFill>
                  <a:schemeClr val="tx1"/>
                </a:solidFill>
                <a:effectLst/>
              </a:rPr>
            </a:br>
            <a:r>
              <a:rPr lang="ja-JP" altLang="en-US" dirty="0">
                <a:solidFill>
                  <a:schemeClr val="tx1"/>
                </a:solidFill>
                <a:effectLst/>
              </a:rPr>
              <a:t>・</a:t>
            </a:r>
            <a:r>
              <a:rPr lang="ja-JP" altLang="en-US" dirty="0">
                <a:solidFill>
                  <a:schemeClr val="tx1"/>
                </a:solidFill>
              </a:rPr>
              <a:t>各種社会保険料の納付書（会社からの天引き分以外）</a:t>
            </a:r>
          </a:p>
          <a:p>
            <a:pPr fontAlgn="base">
              <a:spcBef>
                <a:spcPts val="0"/>
              </a:spcBef>
            </a:pPr>
            <a:br>
              <a:rPr lang="ja-JP" altLang="en-US" dirty="0">
                <a:solidFill>
                  <a:schemeClr val="tx1"/>
                </a:solidFill>
                <a:effectLst/>
              </a:rPr>
            </a:br>
            <a:r>
              <a:rPr lang="ja-JP" altLang="en-US" dirty="0">
                <a:solidFill>
                  <a:schemeClr val="tx1"/>
                </a:solidFill>
                <a:effectLst/>
              </a:rPr>
              <a:t>・</a:t>
            </a:r>
            <a:r>
              <a:rPr lang="ja-JP" altLang="en-US" dirty="0">
                <a:solidFill>
                  <a:schemeClr val="tx1"/>
                </a:solidFill>
              </a:rPr>
              <a:t>障害者手帳</a:t>
            </a:r>
          </a:p>
          <a:p>
            <a:pPr fontAlgn="base">
              <a:spcBef>
                <a:spcPts val="0"/>
              </a:spcBef>
            </a:pPr>
            <a:br>
              <a:rPr lang="ja-JP" altLang="en-US" dirty="0">
                <a:solidFill>
                  <a:schemeClr val="tx1"/>
                </a:solidFill>
                <a:effectLst/>
              </a:rPr>
            </a:br>
            <a:r>
              <a:rPr lang="ja-JP" altLang="en-US" dirty="0">
                <a:solidFill>
                  <a:schemeClr val="tx1"/>
                </a:solidFill>
                <a:effectLst/>
              </a:rPr>
              <a:t>・</a:t>
            </a:r>
            <a:r>
              <a:rPr lang="ja-JP" altLang="en-US" dirty="0">
                <a:solidFill>
                  <a:schemeClr val="tx1"/>
                </a:solidFill>
              </a:rPr>
              <a:t>住宅ローン控除に関する証明書</a:t>
            </a:r>
          </a:p>
          <a:p>
            <a:pPr>
              <a:spcBef>
                <a:spcPts val="0"/>
              </a:spcBef>
            </a:pPr>
            <a:r>
              <a:rPr lang="ja-JP" altLang="en-US" dirty="0">
                <a:solidFill>
                  <a:schemeClr val="tx1"/>
                </a:solidFill>
              </a:rPr>
              <a:t>　　「住宅取得資金に係る借入金の年末残高等証明書」</a:t>
            </a:r>
            <a:endParaRPr lang="ja-JP" altLang="en-US" dirty="0">
              <a:solidFill>
                <a:schemeClr val="tx1"/>
              </a:solidFill>
              <a:effectLst/>
            </a:endParaRPr>
          </a:p>
          <a:p>
            <a:pPr>
              <a:spcBef>
                <a:spcPts val="0"/>
              </a:spcBef>
            </a:pPr>
            <a:r>
              <a:rPr lang="ja-JP" altLang="en-US" dirty="0">
                <a:solidFill>
                  <a:schemeClr val="tx1"/>
                </a:solidFill>
              </a:rPr>
              <a:t>　　「住宅借入金等特別控除申告書」</a:t>
            </a:r>
            <a:endParaRPr lang="ja-JP" altLang="en-US" dirty="0">
              <a:solidFill>
                <a:schemeClr val="tx1"/>
              </a:solidFill>
              <a:effectLst/>
            </a:endParaRPr>
          </a:p>
          <a:p>
            <a:br>
              <a:rPr lang="ja-JP" altLang="en-US" dirty="0">
                <a:solidFill>
                  <a:schemeClr val="tx1"/>
                </a:solidFill>
                <a:effectLst/>
              </a:rPr>
            </a:br>
            <a:endParaRPr kumimoji="1" lang="en-US" altLang="ja-JP" dirty="0">
              <a:solidFill>
                <a:schemeClr val="tx1"/>
              </a:solidFill>
            </a:endParaRPr>
          </a:p>
        </p:txBody>
      </p:sp>
      <p:sp>
        <p:nvSpPr>
          <p:cNvPr id="5" name="四角形: 角を丸くする 4">
            <a:extLst>
              <a:ext uri="{FF2B5EF4-FFF2-40B4-BE49-F238E27FC236}">
                <a16:creationId xmlns:a16="http://schemas.microsoft.com/office/drawing/2014/main" id="{35DFAC4B-FDE0-66B7-A852-D061680A5CE5}"/>
              </a:ext>
            </a:extLst>
          </p:cNvPr>
          <p:cNvSpPr/>
          <p:nvPr/>
        </p:nvSpPr>
        <p:spPr>
          <a:xfrm>
            <a:off x="1127745" y="443865"/>
            <a:ext cx="1485268" cy="342312"/>
          </a:xfrm>
          <a:prstGeom prst="roundRect">
            <a:avLst>
              <a:gd name="adj" fmla="val 50000"/>
            </a:avLst>
          </a:prstGeom>
          <a:solidFill>
            <a:schemeClr val="bg1"/>
          </a:solidFill>
          <a:ln>
            <a:solidFill>
              <a:srgbClr val="454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pc="300" dirty="0">
                <a:solidFill>
                  <a:srgbClr val="454981"/>
                </a:solidFill>
                <a:latin typeface="HG丸ｺﾞｼｯｸM-PRO" panose="020F0600000000000000" pitchFamily="50" charset="-128"/>
                <a:ea typeface="HG丸ｺﾞｼｯｸM-PRO" panose="020F0600000000000000" pitchFamily="50" charset="-128"/>
              </a:rPr>
              <a:t>STEP1</a:t>
            </a:r>
            <a:r>
              <a:rPr kumimoji="1" lang="en-US" altLang="ja-JP" b="1" spc="300" dirty="0">
                <a:solidFill>
                  <a:srgbClr val="576BC9"/>
                </a:solidFill>
                <a:latin typeface="HG丸ｺﾞｼｯｸM-PRO" panose="020F0600000000000000" pitchFamily="50" charset="-128"/>
                <a:ea typeface="HG丸ｺﾞｼｯｸM-PRO" panose="020F0600000000000000" pitchFamily="50" charset="-128"/>
              </a:rPr>
              <a:t> </a:t>
            </a:r>
          </a:p>
        </p:txBody>
      </p:sp>
    </p:spTree>
    <p:extLst>
      <p:ext uri="{BB962C8B-B14F-4D97-AF65-F5344CB8AC3E}">
        <p14:creationId xmlns:p14="http://schemas.microsoft.com/office/powerpoint/2010/main" val="3794574827"/>
      </p:ext>
    </p:extLst>
  </p:cSld>
  <p:clrMapOvr>
    <a:masterClrMapping/>
  </p:clrMapOvr>
</p:sld>
</file>

<file path=ppt/theme/theme1.xml><?xml version="1.0" encoding="utf-8"?>
<a:theme xmlns:a="http://schemas.openxmlformats.org/drawingml/2006/main" name="Office テーマ">
  <a:themeElements>
    <a:clrScheme name="Office テーマ">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4009</TotalTime>
  <Words>3427</Words>
  <PresentationFormat>ワイド画面</PresentationFormat>
  <Paragraphs>512</Paragraphs>
  <Slides>65</Slides>
  <Notes>4</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65</vt:i4>
      </vt:variant>
    </vt:vector>
  </HeadingPairs>
  <TitlesOfParts>
    <vt:vector size="72" baseType="lpstr">
      <vt:lpstr>-apple-system</vt:lpstr>
      <vt:lpstr>HG丸ｺﾞｼｯｸM-PRO</vt:lpstr>
      <vt:lpstr>Arial</vt:lpstr>
      <vt:lpstr>Arial Black</vt:lpstr>
      <vt:lpstr>Calibri</vt:lpstr>
      <vt:lpstr>Lato</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2023-09-21T09:16:50Z</cp:lastPrinted>
  <dcterms:created xsi:type="dcterms:W3CDTF">2016-03-28T07:47:57Z</dcterms:created>
  <dcterms:modified xsi:type="dcterms:W3CDTF">2023-10-23T01:43:54Z</dcterms:modified>
</cp:coreProperties>
</file>